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Lst>
  <p:sldIdLst>
    <p:sldId id="393" r:id="rId2"/>
    <p:sldId id="256" r:id="rId3"/>
    <p:sldId id="503" r:id="rId4"/>
    <p:sldId id="257" r:id="rId5"/>
    <p:sldId id="504" r:id="rId6"/>
    <p:sldId id="293" r:id="rId7"/>
    <p:sldId id="294" r:id="rId8"/>
    <p:sldId id="505" r:id="rId9"/>
    <p:sldId id="396" r:id="rId10"/>
    <p:sldId id="506" r:id="rId11"/>
    <p:sldId id="397" r:id="rId12"/>
    <p:sldId id="507" r:id="rId13"/>
    <p:sldId id="295" r:id="rId14"/>
    <p:sldId id="508" r:id="rId15"/>
    <p:sldId id="398" r:id="rId16"/>
    <p:sldId id="509" r:id="rId17"/>
    <p:sldId id="403" r:id="rId18"/>
    <p:sldId id="510" r:id="rId19"/>
    <p:sldId id="404" r:id="rId20"/>
    <p:sldId id="405" r:id="rId21"/>
    <p:sldId id="511" r:id="rId22"/>
    <p:sldId id="512" r:id="rId23"/>
    <p:sldId id="406" r:id="rId24"/>
    <p:sldId id="513" r:id="rId25"/>
    <p:sldId id="416" r:id="rId26"/>
    <p:sldId id="407" r:id="rId27"/>
    <p:sldId id="514" r:id="rId28"/>
    <p:sldId id="408" r:id="rId29"/>
    <p:sldId id="417" r:id="rId30"/>
    <p:sldId id="409" r:id="rId31"/>
    <p:sldId id="418" r:id="rId32"/>
    <p:sldId id="410" r:id="rId33"/>
    <p:sldId id="515" r:id="rId34"/>
    <p:sldId id="419" r:id="rId35"/>
    <p:sldId id="411" r:id="rId36"/>
    <p:sldId id="516" r:id="rId37"/>
    <p:sldId id="420" r:id="rId38"/>
    <p:sldId id="518" r:id="rId39"/>
    <p:sldId id="517" r:id="rId40"/>
    <p:sldId id="421" r:id="rId41"/>
    <p:sldId id="412" r:id="rId42"/>
    <p:sldId id="422" r:id="rId43"/>
    <p:sldId id="425" r:id="rId44"/>
    <p:sldId id="423" r:id="rId45"/>
    <p:sldId id="519" r:id="rId46"/>
    <p:sldId id="426" r:id="rId47"/>
    <p:sldId id="428" r:id="rId48"/>
    <p:sldId id="427" r:id="rId49"/>
    <p:sldId id="520" r:id="rId50"/>
    <p:sldId id="424" r:id="rId51"/>
    <p:sldId id="429" r:id="rId52"/>
    <p:sldId id="430" r:id="rId53"/>
    <p:sldId id="431" r:id="rId54"/>
    <p:sldId id="438" r:id="rId55"/>
    <p:sldId id="434" r:id="rId56"/>
    <p:sldId id="439" r:id="rId57"/>
    <p:sldId id="525" r:id="rId58"/>
    <p:sldId id="443" r:id="rId59"/>
    <p:sldId id="441" r:id="rId60"/>
    <p:sldId id="442" r:id="rId61"/>
    <p:sldId id="522" r:id="rId62"/>
    <p:sldId id="521" r:id="rId63"/>
    <p:sldId id="444" r:id="rId64"/>
    <p:sldId id="446" r:id="rId65"/>
    <p:sldId id="445" r:id="rId66"/>
    <p:sldId id="523" r:id="rId67"/>
    <p:sldId id="524" r:id="rId68"/>
    <p:sldId id="447" r:id="rId69"/>
    <p:sldId id="435" r:id="rId70"/>
    <p:sldId id="448" r:id="rId71"/>
    <p:sldId id="449" r:id="rId72"/>
    <p:sldId id="436" r:id="rId73"/>
    <p:sldId id="450" r:id="rId74"/>
    <p:sldId id="437" r:id="rId75"/>
    <p:sldId id="432" r:id="rId76"/>
    <p:sldId id="451" r:id="rId77"/>
    <p:sldId id="433" r:id="rId78"/>
    <p:sldId id="452" r:id="rId79"/>
    <p:sldId id="457" r:id="rId80"/>
    <p:sldId id="453" r:id="rId81"/>
    <p:sldId id="458" r:id="rId82"/>
    <p:sldId id="459" r:id="rId83"/>
    <p:sldId id="526" r:id="rId84"/>
    <p:sldId id="460" r:id="rId85"/>
    <p:sldId id="469" r:id="rId86"/>
    <p:sldId id="470" r:id="rId87"/>
    <p:sldId id="471" r:id="rId88"/>
    <p:sldId id="475" r:id="rId89"/>
    <p:sldId id="502" r:id="rId90"/>
    <p:sldId id="476" r:id="rId91"/>
    <p:sldId id="477" r:id="rId92"/>
    <p:sldId id="478" r:id="rId93"/>
    <p:sldId id="479" r:id="rId94"/>
    <p:sldId id="527" r:id="rId95"/>
    <p:sldId id="480" r:id="rId96"/>
    <p:sldId id="481" r:id="rId97"/>
    <p:sldId id="482" r:id="rId98"/>
    <p:sldId id="472" r:id="rId99"/>
    <p:sldId id="483" r:id="rId100"/>
    <p:sldId id="484" r:id="rId101"/>
    <p:sldId id="486" r:id="rId102"/>
    <p:sldId id="485" r:id="rId103"/>
    <p:sldId id="487" r:id="rId104"/>
    <p:sldId id="488" r:id="rId105"/>
    <p:sldId id="489" r:id="rId106"/>
    <p:sldId id="490" r:id="rId107"/>
    <p:sldId id="491" r:id="rId108"/>
    <p:sldId id="492" r:id="rId109"/>
    <p:sldId id="493" r:id="rId110"/>
    <p:sldId id="494" r:id="rId111"/>
    <p:sldId id="495" r:id="rId112"/>
    <p:sldId id="496" r:id="rId113"/>
    <p:sldId id="497" r:id="rId114"/>
    <p:sldId id="498" r:id="rId115"/>
    <p:sldId id="499" r:id="rId116"/>
    <p:sldId id="500" r:id="rId117"/>
    <p:sldId id="501" r:id="rId118"/>
    <p:sldId id="394" r:id="rId1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6/25/2021</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7319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923A1CC3-2375-41D4-9E03-427CAF2A4C1A}" type="datetimeFigureOut">
              <a:rPr lang="en-US" smtClean="0"/>
              <a:t>6/25/2021</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4023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t>6/25/2021</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1921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t>6/25/2021</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14395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6/25/2021</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9310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6/25/2021</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6310031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6/25/2021</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179880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6/25/2021</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8392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6/25/2021</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2425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6/25/2021</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8354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6/25/2021</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8579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6/25/2021</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9446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6/25/2021</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6800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6/25/2021</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41146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6/25/2021</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0545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6/25/2021</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5948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6/25/2021</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9538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2BE451C3-0FF4-47C4-B829-773ADF60F88C}" type="datetimeFigureOut">
              <a:rPr lang="en-US" smtClean="0"/>
              <a:t>6/25/2021</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r>
              <a:rPr lang="en-US" smtClean="0"/>
              <a:t>
              </a:t>
            </a:r>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79368"/>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9345" y="648933"/>
            <a:ext cx="11311944" cy="5386090"/>
          </a:xfrm>
          <a:prstGeom prst="rect">
            <a:avLst/>
          </a:prstGeom>
        </p:spPr>
        <p:txBody>
          <a:bodyPr wrap="square">
            <a:spAutoFit/>
          </a:bodyPr>
          <a:lstStyle/>
          <a:p>
            <a:pPr algn="ctr"/>
            <a:r>
              <a:rPr lang="en-US" sz="2800" b="1" i="1" dirty="0" smtClean="0"/>
              <a:t>“SHEPHERDING A CHILD’S HEART”</a:t>
            </a:r>
          </a:p>
          <a:p>
            <a:pPr algn="ctr"/>
            <a:r>
              <a:rPr lang="en-US" sz="2800" dirty="0" smtClean="0"/>
              <a:t>Hospers PCA Summer Seminars 2021 </a:t>
            </a:r>
            <a:endParaRPr lang="en-US" sz="2800" dirty="0"/>
          </a:p>
          <a:p>
            <a:endParaRPr lang="en-US" sz="2800" dirty="0"/>
          </a:p>
          <a:p>
            <a:r>
              <a:rPr lang="en-US" sz="2800" dirty="0" smtClean="0"/>
              <a:t>Tuesday, June </a:t>
            </a:r>
            <a:r>
              <a:rPr lang="en-US" sz="2800" dirty="0"/>
              <a:t>15   “Godward Orientation and Shaping </a:t>
            </a:r>
            <a:r>
              <a:rPr lang="en-US" sz="2800" dirty="0" smtClean="0"/>
              <a:t>												Influences</a:t>
            </a:r>
            <a:r>
              <a:rPr lang="en-US" sz="2800" dirty="0"/>
              <a:t>”         </a:t>
            </a:r>
          </a:p>
          <a:p>
            <a:endParaRPr lang="en-US" sz="2800" dirty="0" smtClean="0"/>
          </a:p>
          <a:p>
            <a:r>
              <a:rPr lang="en-US" sz="2800" dirty="0" smtClean="0"/>
              <a:t>Tuesday, June </a:t>
            </a:r>
            <a:r>
              <a:rPr lang="en-US" sz="2800" dirty="0"/>
              <a:t>22   “Goals and Methods (Communication)”  </a:t>
            </a:r>
          </a:p>
          <a:p>
            <a:endParaRPr lang="en-US" sz="2800" dirty="0" smtClean="0"/>
          </a:p>
          <a:p>
            <a:r>
              <a:rPr lang="en-US" sz="2800" dirty="0" smtClean="0"/>
              <a:t>Tuesday, July </a:t>
            </a:r>
            <a:r>
              <a:rPr lang="en-US" sz="2800" dirty="0"/>
              <a:t>6     “Biblical Methods of Discipline—the Rod </a:t>
            </a:r>
            <a:r>
              <a:rPr lang="en-US" sz="2800" dirty="0" smtClean="0"/>
              <a:t>											and </a:t>
            </a:r>
            <a:r>
              <a:rPr lang="en-US" sz="2800" dirty="0"/>
              <a:t>Appeal to Conscience</a:t>
            </a:r>
            <a:r>
              <a:rPr lang="en-US" sz="3600" dirty="0" smtClean="0"/>
              <a:t>”</a:t>
            </a:r>
          </a:p>
          <a:p>
            <a:pPr algn="r"/>
            <a:endParaRPr lang="en-US" sz="2800" dirty="0"/>
          </a:p>
          <a:p>
            <a:pPr algn="r"/>
            <a:r>
              <a:rPr lang="en-US" sz="2800" dirty="0" smtClean="0"/>
              <a:t>(All seminars begin at 7:00 p.m.)</a:t>
            </a:r>
            <a:endParaRPr lang="en-US" sz="2800" dirty="0"/>
          </a:p>
        </p:txBody>
      </p:sp>
    </p:spTree>
    <p:extLst>
      <p:ext uri="{BB962C8B-B14F-4D97-AF65-F5344CB8AC3E}">
        <p14:creationId xmlns:p14="http://schemas.microsoft.com/office/powerpoint/2010/main" val="17537493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16566" y="-18836"/>
            <a:ext cx="9133848" cy="6876836"/>
          </a:xfrm>
          <a:prstGeom prst="rect">
            <a:avLst/>
          </a:prstGeom>
        </p:spPr>
      </p:pic>
    </p:spTree>
    <p:extLst>
      <p:ext uri="{BB962C8B-B14F-4D97-AF65-F5344CB8AC3E}">
        <p14:creationId xmlns:p14="http://schemas.microsoft.com/office/powerpoint/2010/main" val="337419033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3046988"/>
          </a:xfrm>
          <a:prstGeom prst="rect">
            <a:avLst/>
          </a:prstGeom>
          <a:noFill/>
        </p:spPr>
        <p:txBody>
          <a:bodyPr wrap="square" rtlCol="0">
            <a:spAutoFit/>
          </a:bodyPr>
          <a:lstStyle/>
          <a:p>
            <a:r>
              <a:rPr lang="en-US" sz="2400" dirty="0"/>
              <a:t>VI. EMBRACING BIBLICAL METHODS: COMMUNICATION</a:t>
            </a:r>
          </a:p>
          <a:p>
            <a:r>
              <a:rPr lang="en-US" sz="2400" dirty="0"/>
              <a:t> </a:t>
            </a:r>
          </a:p>
          <a:p>
            <a:r>
              <a:rPr lang="en-US" sz="2400" dirty="0"/>
              <a:t>	Tripp writes of a common situation: a brother and sister fighting.  </a:t>
            </a:r>
            <a:endParaRPr lang="en-US" sz="2400" dirty="0" smtClean="0"/>
          </a:p>
          <a:p>
            <a:r>
              <a:rPr lang="en-US" sz="2400" dirty="0"/>
              <a:t>	</a:t>
            </a:r>
            <a:r>
              <a:rPr lang="en-US" sz="2400" dirty="0" smtClean="0"/>
              <a:t>“</a:t>
            </a:r>
            <a:r>
              <a:rPr lang="en-US" sz="2400" dirty="0"/>
              <a:t>Why did you hit your sister?” </a:t>
            </a:r>
            <a:endParaRPr lang="en-US" sz="2400" dirty="0" smtClean="0"/>
          </a:p>
          <a:p>
            <a:r>
              <a:rPr lang="en-US" sz="2400" dirty="0"/>
              <a:t>	</a:t>
            </a:r>
            <a:r>
              <a:rPr lang="en-US" sz="2400" dirty="0" smtClean="0"/>
              <a:t>“</a:t>
            </a:r>
            <a:r>
              <a:rPr lang="en-US" sz="2400" dirty="0"/>
              <a:t>I don’t know.” </a:t>
            </a:r>
            <a:endParaRPr lang="en-US" sz="2400" dirty="0" smtClean="0"/>
          </a:p>
          <a:p>
            <a:r>
              <a:rPr lang="en-US" sz="2400" dirty="0"/>
              <a:t>	</a:t>
            </a:r>
            <a:r>
              <a:rPr lang="en-US" sz="2400" dirty="0" smtClean="0"/>
              <a:t>“</a:t>
            </a:r>
            <a:r>
              <a:rPr lang="en-US" sz="2400" dirty="0"/>
              <a:t>What do you mean you don’t know? How can you not know why you hit your sister?!”</a:t>
            </a:r>
          </a:p>
          <a:p>
            <a:r>
              <a:rPr lang="en-US" sz="2400" dirty="0"/>
              <a:t>	“Why” questions are seldom productive at the beginning.  </a:t>
            </a:r>
            <a:endParaRPr lang="en-US" sz="2400" dirty="0" smtClean="0"/>
          </a:p>
        </p:txBody>
      </p:sp>
    </p:spTree>
    <p:extLst>
      <p:ext uri="{BB962C8B-B14F-4D97-AF65-F5344CB8AC3E}">
        <p14:creationId xmlns:p14="http://schemas.microsoft.com/office/powerpoint/2010/main" val="362824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154984"/>
          </a:xfrm>
          <a:prstGeom prst="rect">
            <a:avLst/>
          </a:prstGeom>
          <a:noFill/>
        </p:spPr>
        <p:txBody>
          <a:bodyPr wrap="square" rtlCol="0">
            <a:spAutoFit/>
          </a:bodyPr>
          <a:lstStyle/>
          <a:p>
            <a:r>
              <a:rPr lang="en-US" sz="2400" dirty="0"/>
              <a:t>VI. EMBRACING BIBLICAL METHODS: COMMUNICATION</a:t>
            </a:r>
          </a:p>
          <a:p>
            <a:r>
              <a:rPr lang="en-US" sz="2400" dirty="0"/>
              <a:t> </a:t>
            </a:r>
          </a:p>
          <a:p>
            <a:r>
              <a:rPr lang="en-US" sz="2400" dirty="0"/>
              <a:t>	</a:t>
            </a:r>
            <a:r>
              <a:rPr lang="en-US" sz="2400" dirty="0" smtClean="0"/>
              <a:t>What </a:t>
            </a:r>
            <a:r>
              <a:rPr lang="en-US" sz="2400" dirty="0"/>
              <a:t>other questions could draw the deep water out of this boy?</a:t>
            </a:r>
          </a:p>
          <a:p>
            <a:r>
              <a:rPr lang="en-US" sz="2400" dirty="0"/>
              <a:t>	</a:t>
            </a:r>
            <a:r>
              <a:rPr lang="en-US" sz="2400" dirty="0" smtClean="0"/>
              <a:t>“What </a:t>
            </a:r>
            <a:r>
              <a:rPr lang="en-US" sz="2400" dirty="0"/>
              <a:t>were you feeling when you hit your sister</a:t>
            </a:r>
            <a:r>
              <a:rPr lang="en-US" sz="2400" dirty="0" smtClean="0"/>
              <a:t>?”</a:t>
            </a:r>
            <a:endParaRPr lang="en-US" sz="2400" dirty="0"/>
          </a:p>
          <a:p>
            <a:r>
              <a:rPr lang="en-US" sz="2400" dirty="0"/>
              <a:t>	</a:t>
            </a:r>
            <a:r>
              <a:rPr lang="en-US" sz="2400" dirty="0" smtClean="0"/>
              <a:t>“What </a:t>
            </a:r>
            <a:r>
              <a:rPr lang="en-US" sz="2400" dirty="0"/>
              <a:t>did your sister do that made you mad</a:t>
            </a:r>
            <a:r>
              <a:rPr lang="en-US" sz="2400" dirty="0" smtClean="0"/>
              <a:t>?”</a:t>
            </a:r>
            <a:endParaRPr lang="en-US" sz="2400" dirty="0"/>
          </a:p>
          <a:p>
            <a:r>
              <a:rPr lang="en-US" sz="2400" dirty="0"/>
              <a:t>	</a:t>
            </a:r>
            <a:r>
              <a:rPr lang="en-US" sz="2400" dirty="0" smtClean="0"/>
              <a:t>“How </a:t>
            </a:r>
            <a:r>
              <a:rPr lang="en-US" sz="2400" dirty="0"/>
              <a:t>did hitting her make things better</a:t>
            </a:r>
            <a:r>
              <a:rPr lang="en-US" sz="2400" dirty="0" smtClean="0"/>
              <a:t>?”</a:t>
            </a:r>
            <a:endParaRPr lang="en-US" sz="2400" dirty="0"/>
          </a:p>
          <a:p>
            <a:r>
              <a:rPr lang="en-US" sz="2400" dirty="0"/>
              <a:t>	</a:t>
            </a:r>
            <a:r>
              <a:rPr lang="en-US" sz="2400" dirty="0" smtClean="0"/>
              <a:t>“What </a:t>
            </a:r>
            <a:r>
              <a:rPr lang="en-US" sz="2400" dirty="0"/>
              <a:t>was the problem with what she was doing to you</a:t>
            </a:r>
            <a:r>
              <a:rPr lang="en-US" sz="2400" dirty="0" smtClean="0"/>
              <a:t>?”</a:t>
            </a:r>
            <a:endParaRPr lang="en-US" sz="2400" dirty="0"/>
          </a:p>
          <a:p>
            <a:r>
              <a:rPr lang="en-US" sz="2400" dirty="0"/>
              <a:t>	</a:t>
            </a:r>
            <a:r>
              <a:rPr lang="en-US" sz="2400" dirty="0" smtClean="0"/>
              <a:t>“In </a:t>
            </a:r>
            <a:r>
              <a:rPr lang="en-US" sz="2400" dirty="0"/>
              <a:t>what other ways could you have responded</a:t>
            </a:r>
            <a:r>
              <a:rPr lang="en-US" sz="2400" dirty="0" smtClean="0"/>
              <a:t>?”</a:t>
            </a:r>
            <a:endParaRPr lang="en-US" sz="2400" dirty="0"/>
          </a:p>
          <a:p>
            <a:r>
              <a:rPr lang="en-US" sz="2400" dirty="0"/>
              <a:t>	</a:t>
            </a:r>
            <a:r>
              <a:rPr lang="en-US" sz="2400" dirty="0" smtClean="0"/>
              <a:t>“How </a:t>
            </a:r>
            <a:r>
              <a:rPr lang="en-US" sz="2400" dirty="0"/>
              <a:t>do you think your response reflected trust or a lack of trust in God caring for you and protecting you</a:t>
            </a:r>
            <a:r>
              <a:rPr lang="en-US" sz="2400" dirty="0" smtClean="0"/>
              <a:t>?</a:t>
            </a:r>
            <a:br>
              <a:rPr lang="en-US" sz="2400" dirty="0" smtClean="0"/>
            </a:br>
            <a:endParaRPr lang="en-US" sz="2400" dirty="0"/>
          </a:p>
        </p:txBody>
      </p:sp>
    </p:spTree>
    <p:extLst>
      <p:ext uri="{BB962C8B-B14F-4D97-AF65-F5344CB8AC3E}">
        <p14:creationId xmlns:p14="http://schemas.microsoft.com/office/powerpoint/2010/main" val="404843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154984"/>
          </a:xfrm>
          <a:prstGeom prst="rect">
            <a:avLst/>
          </a:prstGeom>
          <a:noFill/>
        </p:spPr>
        <p:txBody>
          <a:bodyPr wrap="square" rtlCol="0">
            <a:spAutoFit/>
          </a:bodyPr>
          <a:lstStyle/>
          <a:p>
            <a:r>
              <a:rPr lang="en-US" sz="2400" dirty="0"/>
              <a:t>VI. EMBRACING BIBLICAL METHODS: COMMUNICATION</a:t>
            </a:r>
          </a:p>
          <a:p>
            <a:r>
              <a:rPr lang="en-US" sz="2400" dirty="0"/>
              <a:t> </a:t>
            </a:r>
          </a:p>
          <a:p>
            <a:r>
              <a:rPr lang="en-US" sz="2400" dirty="0"/>
              <a:t>	“There are four issues you must walk him through: </a:t>
            </a:r>
            <a:endParaRPr lang="en-US" sz="2400" dirty="0" smtClean="0"/>
          </a:p>
          <a:p>
            <a:r>
              <a:rPr lang="en-US" sz="2400" dirty="0"/>
              <a:t>	</a:t>
            </a:r>
            <a:r>
              <a:rPr lang="en-US" sz="2400" dirty="0" smtClean="0"/>
              <a:t>1</a:t>
            </a:r>
            <a:r>
              <a:rPr lang="en-US" sz="2400" dirty="0"/>
              <a:t>) the nature of temptation, </a:t>
            </a:r>
            <a:endParaRPr lang="en-US" sz="2400" dirty="0" smtClean="0"/>
          </a:p>
          <a:p>
            <a:r>
              <a:rPr lang="en-US" sz="2400" dirty="0"/>
              <a:t>	</a:t>
            </a:r>
            <a:r>
              <a:rPr lang="en-US" sz="2400" dirty="0" smtClean="0"/>
              <a:t>2</a:t>
            </a:r>
            <a:r>
              <a:rPr lang="en-US" sz="2400" dirty="0"/>
              <a:t>) the possible responses to this temptation, </a:t>
            </a:r>
            <a:endParaRPr lang="en-US" sz="2400" dirty="0" smtClean="0"/>
          </a:p>
          <a:p>
            <a:r>
              <a:rPr lang="en-US" sz="2400" dirty="0"/>
              <a:t>	</a:t>
            </a:r>
            <a:r>
              <a:rPr lang="en-US" sz="2400" dirty="0" smtClean="0"/>
              <a:t>3</a:t>
            </a:r>
            <a:r>
              <a:rPr lang="en-US" sz="2400" dirty="0"/>
              <a:t>) the motives for those responses, and </a:t>
            </a:r>
            <a:endParaRPr lang="en-US" sz="2400" dirty="0" smtClean="0"/>
          </a:p>
          <a:p>
            <a:r>
              <a:rPr lang="en-US" sz="2400" dirty="0"/>
              <a:t>	</a:t>
            </a:r>
            <a:r>
              <a:rPr lang="en-US" sz="2400" dirty="0" smtClean="0"/>
              <a:t>4</a:t>
            </a:r>
            <a:r>
              <a:rPr lang="en-US" sz="2400" dirty="0"/>
              <a:t>) the sinful response he chose.</a:t>
            </a:r>
          </a:p>
          <a:p>
            <a:r>
              <a:rPr lang="en-US" sz="2400" dirty="0"/>
              <a:t>	“In this process you stand both above him and beside him.  You are above him because God has called you to a role of discipline and correction.  You are beside him because you, too, are a sinner who struggles with anger toward others.” </a:t>
            </a:r>
            <a:endParaRPr lang="en-US" sz="2400" dirty="0" smtClean="0"/>
          </a:p>
        </p:txBody>
      </p:sp>
    </p:spTree>
    <p:extLst>
      <p:ext uri="{BB962C8B-B14F-4D97-AF65-F5344CB8AC3E}">
        <p14:creationId xmlns:p14="http://schemas.microsoft.com/office/powerpoint/2010/main" val="194012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154984"/>
          </a:xfrm>
          <a:prstGeom prst="rect">
            <a:avLst/>
          </a:prstGeom>
          <a:noFill/>
        </p:spPr>
        <p:txBody>
          <a:bodyPr wrap="square" rtlCol="0">
            <a:spAutoFit/>
          </a:bodyPr>
          <a:lstStyle/>
          <a:p>
            <a:r>
              <a:rPr lang="en-US" sz="2400" dirty="0"/>
              <a:t>VI. EMBRACING BIBLICAL METHODS: COMMUNICATION</a:t>
            </a:r>
          </a:p>
          <a:p>
            <a:r>
              <a:rPr lang="en-US" sz="2400" dirty="0"/>
              <a:t> </a:t>
            </a:r>
          </a:p>
          <a:p>
            <a:r>
              <a:rPr lang="en-US" sz="2400" dirty="0"/>
              <a:t>	</a:t>
            </a:r>
            <a:r>
              <a:rPr lang="en-US" sz="2400" dirty="0" smtClean="0"/>
              <a:t>And </a:t>
            </a:r>
            <a:r>
              <a:rPr lang="en-US" sz="2400" dirty="0"/>
              <a:t>then he makes a remarkable observation:</a:t>
            </a:r>
          </a:p>
          <a:p>
            <a:r>
              <a:rPr lang="en-US" sz="2400" dirty="0"/>
              <a:t>	“Parents tend to do one or the other.  Some stand in such solidarity with the child in his failure (asking, </a:t>
            </a:r>
            <a:r>
              <a:rPr lang="en-US" sz="2400" dirty="0" smtClean="0"/>
              <a:t>‘How </a:t>
            </a:r>
            <a:r>
              <a:rPr lang="en-US" sz="2400" dirty="0"/>
              <a:t>can I correct him when I do the same things</a:t>
            </a:r>
            <a:r>
              <a:rPr lang="en-US" sz="2400" dirty="0" smtClean="0"/>
              <a:t>?’) </a:t>
            </a:r>
            <a:r>
              <a:rPr lang="en-US" sz="2400" dirty="0"/>
              <a:t>that they fail to correct. Others stand so much above that they are hypocritically distanced from their children.  You must remember that you engage your </a:t>
            </a:r>
            <a:r>
              <a:rPr lang="en-US" sz="2400" dirty="0" smtClean="0"/>
              <a:t>children </a:t>
            </a:r>
            <a:r>
              <a:rPr lang="en-US" sz="2400" dirty="0"/>
              <a:t>in this manner as God’s agent.  You, therefore</a:t>
            </a:r>
            <a:r>
              <a:rPr lang="en-US" sz="2400" dirty="0" smtClean="0"/>
              <a:t>, have the right and obligation to censure evil.  </a:t>
            </a:r>
            <a:r>
              <a:rPr lang="en-US" sz="2400" dirty="0"/>
              <a:t>You do so as a sinner who is beside them and able to understand the way sin works in the human heart.”</a:t>
            </a:r>
          </a:p>
        </p:txBody>
      </p:sp>
    </p:spTree>
    <p:extLst>
      <p:ext uri="{BB962C8B-B14F-4D97-AF65-F5344CB8AC3E}">
        <p14:creationId xmlns:p14="http://schemas.microsoft.com/office/powerpoint/2010/main" val="139107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3970318"/>
          </a:xfrm>
          <a:prstGeom prst="rect">
            <a:avLst/>
          </a:prstGeom>
          <a:noFill/>
        </p:spPr>
        <p:txBody>
          <a:bodyPr wrap="square" rtlCol="0">
            <a:spAutoFit/>
          </a:bodyPr>
          <a:lstStyle/>
          <a:p>
            <a:r>
              <a:rPr lang="en-US" sz="2400" dirty="0"/>
              <a:t>VI. EMBRACING BIBLICAL METHODS: COMMUNICATION</a:t>
            </a:r>
          </a:p>
          <a:p>
            <a:r>
              <a:rPr lang="en-US" sz="2400" dirty="0"/>
              <a:t> </a:t>
            </a:r>
          </a:p>
          <a:p>
            <a:r>
              <a:rPr lang="en-US" sz="2400" dirty="0"/>
              <a:t>TYPES OF COMMUNICATION</a:t>
            </a:r>
          </a:p>
          <a:p>
            <a:r>
              <a:rPr lang="en-US" sz="2400" dirty="0"/>
              <a:t> </a:t>
            </a:r>
          </a:p>
          <a:p>
            <a:r>
              <a:rPr lang="en-US" sz="2400" dirty="0"/>
              <a:t>	When it comes to communication in parenting, many parents have severely limited their repertoire of communication types to only three:  </a:t>
            </a:r>
            <a:endParaRPr lang="en-US" sz="2400" dirty="0" smtClean="0"/>
          </a:p>
          <a:p>
            <a:pPr algn="ctr"/>
            <a:endParaRPr lang="en-US" sz="2400" dirty="0"/>
          </a:p>
          <a:p>
            <a:pPr algn="ctr"/>
            <a:r>
              <a:rPr lang="en-US" sz="2800" dirty="0" smtClean="0"/>
              <a:t>RULES</a:t>
            </a:r>
            <a:endParaRPr lang="en-US" sz="2800" dirty="0"/>
          </a:p>
          <a:p>
            <a:pPr algn="ctr"/>
            <a:r>
              <a:rPr lang="en-US" sz="2800" dirty="0"/>
              <a:t>CORRECTION</a:t>
            </a:r>
          </a:p>
          <a:p>
            <a:pPr algn="ctr"/>
            <a:r>
              <a:rPr lang="en-US" sz="2800" dirty="0"/>
              <a:t>DISCIPLINE</a:t>
            </a:r>
          </a:p>
        </p:txBody>
      </p:sp>
    </p:spTree>
    <p:extLst>
      <p:ext uri="{BB962C8B-B14F-4D97-AF65-F5344CB8AC3E}">
        <p14:creationId xmlns:p14="http://schemas.microsoft.com/office/powerpoint/2010/main" val="271845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fade">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fade">
                                      <p:cBhvr>
                                        <p:cTn id="2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5262979"/>
          </a:xfrm>
          <a:prstGeom prst="rect">
            <a:avLst/>
          </a:prstGeom>
          <a:noFill/>
        </p:spPr>
        <p:txBody>
          <a:bodyPr wrap="square" rtlCol="0">
            <a:spAutoFit/>
          </a:bodyPr>
          <a:lstStyle/>
          <a:p>
            <a:r>
              <a:rPr lang="en-US" sz="2400" dirty="0"/>
              <a:t>VI. EMBRACING BIBLICAL METHODS: COMMUNICATION</a:t>
            </a:r>
          </a:p>
          <a:p>
            <a:endParaRPr lang="en-US" sz="2400" dirty="0" smtClean="0"/>
          </a:p>
          <a:p>
            <a:r>
              <a:rPr lang="en-US" sz="2400" dirty="0"/>
              <a:t>	And here’s how it </a:t>
            </a:r>
            <a:r>
              <a:rPr lang="en-US" sz="2400" dirty="0" smtClean="0"/>
              <a:t>works</a:t>
            </a:r>
            <a:r>
              <a:rPr lang="en-US" sz="2400" dirty="0"/>
              <a:t>:</a:t>
            </a:r>
            <a:r>
              <a:rPr lang="en-US" sz="2400" dirty="0" smtClean="0"/>
              <a:t> </a:t>
            </a:r>
          </a:p>
          <a:p>
            <a:r>
              <a:rPr lang="en-US" sz="2400" dirty="0"/>
              <a:t>	</a:t>
            </a:r>
            <a:r>
              <a:rPr lang="en-US" sz="2400" dirty="0" smtClean="0"/>
              <a:t>You </a:t>
            </a:r>
            <a:r>
              <a:rPr lang="en-US" sz="2400" dirty="0"/>
              <a:t>give the child the rules, correct them when they break the rules, and announce the discipline for their violation.  </a:t>
            </a:r>
            <a:endParaRPr lang="en-US" sz="2400" dirty="0" smtClean="0"/>
          </a:p>
          <a:p>
            <a:r>
              <a:rPr lang="en-US" sz="2400" dirty="0"/>
              <a:t>	</a:t>
            </a:r>
            <a:r>
              <a:rPr lang="en-US" sz="2400" dirty="0" smtClean="0"/>
              <a:t>Or </a:t>
            </a:r>
            <a:r>
              <a:rPr lang="en-US" sz="2400" dirty="0"/>
              <a:t>one variation of this my wife and I noticed was that we fell into the trap of asking only two kinds of questions:  </a:t>
            </a:r>
            <a:endParaRPr lang="en-US" sz="2400" dirty="0" smtClean="0"/>
          </a:p>
          <a:p>
            <a:r>
              <a:rPr lang="en-US" sz="2400" dirty="0"/>
              <a:t>	</a:t>
            </a:r>
            <a:r>
              <a:rPr lang="en-US" sz="2400" dirty="0" smtClean="0"/>
              <a:t>What </a:t>
            </a:r>
            <a:r>
              <a:rPr lang="en-US" sz="2400" dirty="0"/>
              <a:t>are you doing wrong? and </a:t>
            </a:r>
            <a:endParaRPr lang="en-US" sz="2400" dirty="0" smtClean="0"/>
          </a:p>
          <a:p>
            <a:r>
              <a:rPr lang="en-US" sz="2400" dirty="0"/>
              <a:t>	</a:t>
            </a:r>
            <a:r>
              <a:rPr lang="en-US" sz="2400" dirty="0" smtClean="0"/>
              <a:t>What </a:t>
            </a:r>
            <a:r>
              <a:rPr lang="en-US" sz="2400" dirty="0"/>
              <a:t>bad people are you hanging around with? </a:t>
            </a:r>
            <a:endParaRPr lang="en-US" sz="2400" dirty="0" smtClean="0"/>
          </a:p>
          <a:p>
            <a:r>
              <a:rPr lang="en-US" sz="2400" dirty="0"/>
              <a:t>	</a:t>
            </a:r>
            <a:r>
              <a:rPr lang="en-US" sz="2400" dirty="0" smtClean="0"/>
              <a:t>And </a:t>
            </a:r>
            <a:r>
              <a:rPr lang="en-US" sz="2400" dirty="0"/>
              <a:t>certainly this must be a part of parental communication:  rules and correction and discipline.  </a:t>
            </a:r>
          </a:p>
          <a:p>
            <a:r>
              <a:rPr lang="en-US" sz="2400" dirty="0"/>
              <a:t>	But this limitation is to forget and to forego so much of the rich communication that is available to us and actually commanded of us in the Scriptures.  </a:t>
            </a:r>
          </a:p>
        </p:txBody>
      </p:sp>
    </p:spTree>
    <p:extLst>
      <p:ext uri="{BB962C8B-B14F-4D97-AF65-F5344CB8AC3E}">
        <p14:creationId xmlns:p14="http://schemas.microsoft.com/office/powerpoint/2010/main" val="57672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5816977"/>
          </a:xfrm>
          <a:prstGeom prst="rect">
            <a:avLst/>
          </a:prstGeom>
          <a:noFill/>
        </p:spPr>
        <p:txBody>
          <a:bodyPr wrap="square" rtlCol="0">
            <a:spAutoFit/>
          </a:bodyPr>
          <a:lstStyle/>
          <a:p>
            <a:r>
              <a:rPr lang="en-US" sz="2400" dirty="0"/>
              <a:t>VI. EMBRACING BIBLICAL METHODS: COMMUNICATION</a:t>
            </a:r>
          </a:p>
          <a:p>
            <a:r>
              <a:rPr lang="en-US" sz="2400" dirty="0"/>
              <a:t> </a:t>
            </a:r>
          </a:p>
          <a:p>
            <a:r>
              <a:rPr lang="en-US" sz="2400" dirty="0" smtClean="0"/>
              <a:t>So a better paradigm would be this: </a:t>
            </a:r>
          </a:p>
          <a:p>
            <a:pPr algn="ctr"/>
            <a:endParaRPr lang="en-US" sz="2400" dirty="0"/>
          </a:p>
          <a:p>
            <a:pPr algn="ctr"/>
            <a:r>
              <a:rPr lang="en-US" sz="2800" dirty="0" smtClean="0"/>
              <a:t>RULES</a:t>
            </a:r>
          </a:p>
          <a:p>
            <a:pPr algn="ctr"/>
            <a:r>
              <a:rPr lang="en-US" sz="2800" dirty="0" smtClean="0"/>
              <a:t>CORRECTION</a:t>
            </a:r>
          </a:p>
          <a:p>
            <a:pPr algn="ctr"/>
            <a:r>
              <a:rPr lang="en-US" sz="2800" u="sng" dirty="0" smtClean="0"/>
              <a:t>DISCIPLINE</a:t>
            </a:r>
          </a:p>
          <a:p>
            <a:pPr algn="ctr"/>
            <a:r>
              <a:rPr lang="en-US" sz="2400" dirty="0" smtClean="0"/>
              <a:t>Encouragement</a:t>
            </a:r>
          </a:p>
          <a:p>
            <a:pPr algn="ctr"/>
            <a:r>
              <a:rPr lang="en-US" sz="2400" dirty="0" smtClean="0"/>
              <a:t>Correction</a:t>
            </a:r>
          </a:p>
          <a:p>
            <a:pPr algn="ctr"/>
            <a:r>
              <a:rPr lang="en-US" sz="2400" dirty="0" smtClean="0"/>
              <a:t>Rebuke</a:t>
            </a:r>
          </a:p>
          <a:p>
            <a:pPr algn="ctr"/>
            <a:r>
              <a:rPr lang="en-US" sz="2400" dirty="0" smtClean="0"/>
              <a:t>Entreaty</a:t>
            </a:r>
          </a:p>
          <a:p>
            <a:pPr algn="ctr"/>
            <a:r>
              <a:rPr lang="en-US" sz="2400" dirty="0" smtClean="0"/>
              <a:t>Warning</a:t>
            </a:r>
          </a:p>
          <a:p>
            <a:pPr algn="ctr"/>
            <a:r>
              <a:rPr lang="en-US" sz="2400" dirty="0" smtClean="0"/>
              <a:t>Instruction</a:t>
            </a:r>
          </a:p>
          <a:p>
            <a:pPr algn="ctr"/>
            <a:r>
              <a:rPr lang="en-US" sz="2400" dirty="0" smtClean="0"/>
              <a:t>Teaching</a:t>
            </a:r>
          </a:p>
          <a:p>
            <a:pPr algn="ctr"/>
            <a:r>
              <a:rPr lang="en-US" sz="2400" dirty="0" smtClean="0"/>
              <a:t>Prayer</a:t>
            </a:r>
            <a:endParaRPr lang="en-US" sz="2400" u="sng" dirty="0"/>
          </a:p>
        </p:txBody>
      </p:sp>
    </p:spTree>
    <p:extLst>
      <p:ext uri="{BB962C8B-B14F-4D97-AF65-F5344CB8AC3E}">
        <p14:creationId xmlns:p14="http://schemas.microsoft.com/office/powerpoint/2010/main" val="311184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Effect transition="in" filter="fade">
                                      <p:cBhvr>
                                        <p:cTn id="7" dur="500"/>
                                        <p:tgtEl>
                                          <p:spTgt spid="2">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8" end="8"/>
                                            </p:txEl>
                                          </p:spTgt>
                                        </p:tgtEl>
                                        <p:attrNameLst>
                                          <p:attrName>style.visibility</p:attrName>
                                        </p:attrNameLst>
                                      </p:cBhvr>
                                      <p:to>
                                        <p:strVal val="visible"/>
                                      </p:to>
                                    </p:set>
                                    <p:animEffect transition="in" filter="fade">
                                      <p:cBhvr>
                                        <p:cTn id="12" dur="500"/>
                                        <p:tgtEl>
                                          <p:spTgt spid="2">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animEffect transition="in" filter="fade">
                                      <p:cBhvr>
                                        <p:cTn id="17" dur="500"/>
                                        <p:tgtEl>
                                          <p:spTgt spid="2">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0" end="10"/>
                                            </p:txEl>
                                          </p:spTgt>
                                        </p:tgtEl>
                                        <p:attrNameLst>
                                          <p:attrName>style.visibility</p:attrName>
                                        </p:attrNameLst>
                                      </p:cBhvr>
                                      <p:to>
                                        <p:strVal val="visible"/>
                                      </p:to>
                                    </p:set>
                                    <p:animEffect transition="in" filter="fade">
                                      <p:cBhvr>
                                        <p:cTn id="22" dur="500"/>
                                        <p:tgtEl>
                                          <p:spTgt spid="2">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animEffect transition="in" filter="fade">
                                      <p:cBhvr>
                                        <p:cTn id="27" dur="500"/>
                                        <p:tgtEl>
                                          <p:spTgt spid="2">
                                            <p:txEl>
                                              <p:pRg st="11" end="1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12" end="12"/>
                                            </p:txEl>
                                          </p:spTgt>
                                        </p:tgtEl>
                                        <p:attrNameLst>
                                          <p:attrName>style.visibility</p:attrName>
                                        </p:attrNameLst>
                                      </p:cBhvr>
                                      <p:to>
                                        <p:strVal val="visible"/>
                                      </p:to>
                                    </p:set>
                                    <p:animEffect transition="in" filter="fade">
                                      <p:cBhvr>
                                        <p:cTn id="32" dur="500"/>
                                        <p:tgtEl>
                                          <p:spTgt spid="2">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animEffect transition="in" filter="fade">
                                      <p:cBhvr>
                                        <p:cTn id="37" dur="500"/>
                                        <p:tgtEl>
                                          <p:spTgt spid="2">
                                            <p:txEl>
                                              <p:pRg st="13" end="1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4" end="14"/>
                                            </p:txEl>
                                          </p:spTgt>
                                        </p:tgtEl>
                                        <p:attrNameLst>
                                          <p:attrName>style.visibility</p:attrName>
                                        </p:attrNameLst>
                                      </p:cBhvr>
                                      <p:to>
                                        <p:strVal val="visible"/>
                                      </p:to>
                                    </p:set>
                                    <p:animEffect transition="in" filter="fade">
                                      <p:cBhvr>
                                        <p:cTn id="42" dur="5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2308324"/>
          </a:xfrm>
          <a:prstGeom prst="rect">
            <a:avLst/>
          </a:prstGeom>
          <a:noFill/>
        </p:spPr>
        <p:txBody>
          <a:bodyPr wrap="square" rtlCol="0">
            <a:spAutoFit/>
          </a:bodyPr>
          <a:lstStyle/>
          <a:p>
            <a:r>
              <a:rPr lang="en-US" sz="2400" dirty="0"/>
              <a:t>VI. EMBRACING BIBLICAL METHODS: COMMUNICATION</a:t>
            </a:r>
          </a:p>
          <a:p>
            <a:r>
              <a:rPr lang="en-US" sz="2400" dirty="0"/>
              <a:t> </a:t>
            </a:r>
          </a:p>
          <a:p>
            <a:r>
              <a:rPr lang="en-US" sz="2400" dirty="0"/>
              <a:t>	Unfortunately in the busy swirl of life, communication can be reduced to the essentials, and so much can be missed. Tripp notes that 80-90 percent of parental communication can be spent on the first three categories.  </a:t>
            </a:r>
          </a:p>
        </p:txBody>
      </p:sp>
    </p:spTree>
    <p:extLst>
      <p:ext uri="{BB962C8B-B14F-4D97-AF65-F5344CB8AC3E}">
        <p14:creationId xmlns:p14="http://schemas.microsoft.com/office/powerpoint/2010/main" val="223587548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6001643"/>
          </a:xfrm>
          <a:prstGeom prst="rect">
            <a:avLst/>
          </a:prstGeom>
          <a:noFill/>
        </p:spPr>
        <p:txBody>
          <a:bodyPr wrap="square" rtlCol="0">
            <a:spAutoFit/>
          </a:bodyPr>
          <a:lstStyle/>
          <a:p>
            <a:r>
              <a:rPr lang="en-US" sz="2400" dirty="0"/>
              <a:t>VI. EMBRACING BIBLICAL METHODS: COMMUNICATION</a:t>
            </a:r>
          </a:p>
          <a:p>
            <a:r>
              <a:rPr lang="en-US" sz="2400" dirty="0"/>
              <a:t> </a:t>
            </a:r>
          </a:p>
          <a:p>
            <a:r>
              <a:rPr lang="en-US" sz="2400" dirty="0"/>
              <a:t>	Let’s look at some of these other forms of communication. </a:t>
            </a:r>
            <a:endParaRPr lang="en-US" sz="2400" dirty="0" smtClean="0"/>
          </a:p>
          <a:p>
            <a:r>
              <a:rPr lang="en-US" sz="2400" dirty="0"/>
              <a:t>	</a:t>
            </a:r>
            <a:r>
              <a:rPr lang="en-US" sz="2400" dirty="0" smtClean="0"/>
              <a:t>They </a:t>
            </a:r>
            <a:r>
              <a:rPr lang="en-US" sz="2400" dirty="0"/>
              <a:t>are often more profitable and some of them more enjoyable. </a:t>
            </a:r>
            <a:endParaRPr lang="en-US" sz="2400" dirty="0" smtClean="0"/>
          </a:p>
          <a:p>
            <a:r>
              <a:rPr lang="en-US" sz="2400" dirty="0"/>
              <a:t>	</a:t>
            </a:r>
            <a:r>
              <a:rPr lang="en-US" sz="2400" dirty="0" smtClean="0"/>
              <a:t>A </a:t>
            </a:r>
            <a:r>
              <a:rPr lang="en-US" sz="2400" dirty="0"/>
              <a:t>biblical precedent for applying the right form of communication to the right situation comes from 1 Thessalonians 5:14:  </a:t>
            </a:r>
            <a:r>
              <a:rPr lang="en-US" sz="2400" i="1" dirty="0"/>
              <a:t>“And we urge you, brothers, admonish the idle, encourage the fainthearted, help the weak, be patient with them all.”</a:t>
            </a:r>
            <a:r>
              <a:rPr lang="en-US" sz="2400" dirty="0"/>
              <a:t> </a:t>
            </a:r>
            <a:endParaRPr lang="en-US" sz="2400" dirty="0" smtClean="0"/>
          </a:p>
          <a:p>
            <a:r>
              <a:rPr lang="en-US" sz="2400" dirty="0"/>
              <a:t>	</a:t>
            </a:r>
            <a:r>
              <a:rPr lang="en-US" sz="2400" dirty="0" smtClean="0"/>
              <a:t>Notice </a:t>
            </a:r>
            <a:r>
              <a:rPr lang="en-US" sz="2400" dirty="0"/>
              <a:t>the changing shape of communication. If someone is idle, the correct word is of admonishment. If a person is fainthearted, the need is for words of encouragement. </a:t>
            </a:r>
            <a:endParaRPr lang="en-US" sz="2400" dirty="0" smtClean="0"/>
          </a:p>
          <a:p>
            <a:r>
              <a:rPr lang="en-US" sz="2400" dirty="0"/>
              <a:t>	</a:t>
            </a:r>
            <a:r>
              <a:rPr lang="en-US" sz="2400" dirty="0" smtClean="0"/>
              <a:t>Many </a:t>
            </a:r>
            <a:r>
              <a:rPr lang="en-US" sz="2400" dirty="0"/>
              <a:t>years ago when I had some basic training as a youth worker, and especially in giving counsel, we were encourage to ask if what the youth needed in a specific situation was a prophet or a priest. If the person was defiant, then they needed a prophet’s rebuke. If they were repentant and brokenhearted, they needed priestly encouragement.  </a:t>
            </a:r>
          </a:p>
        </p:txBody>
      </p:sp>
    </p:spTree>
    <p:extLst>
      <p:ext uri="{BB962C8B-B14F-4D97-AF65-F5344CB8AC3E}">
        <p14:creationId xmlns:p14="http://schemas.microsoft.com/office/powerpoint/2010/main" val="411737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6001643"/>
          </a:xfrm>
          <a:prstGeom prst="rect">
            <a:avLst/>
          </a:prstGeom>
          <a:noFill/>
        </p:spPr>
        <p:txBody>
          <a:bodyPr wrap="square" rtlCol="0">
            <a:spAutoFit/>
          </a:bodyPr>
          <a:lstStyle/>
          <a:p>
            <a:r>
              <a:rPr lang="en-US" sz="2400" dirty="0"/>
              <a:t>VI. EMBRACING BIBLICAL METHODS: COMMUNICATION</a:t>
            </a:r>
          </a:p>
          <a:p>
            <a:r>
              <a:rPr lang="en-US" sz="2400" dirty="0"/>
              <a:t> </a:t>
            </a:r>
          </a:p>
          <a:p>
            <a:r>
              <a:rPr lang="en-US" sz="2400" dirty="0"/>
              <a:t>	ENCOURAGEMENT is an important form of communication. </a:t>
            </a:r>
            <a:endParaRPr lang="en-US" sz="2400" dirty="0" smtClean="0"/>
          </a:p>
          <a:p>
            <a:r>
              <a:rPr lang="en-US" sz="2400" dirty="0"/>
              <a:t>	</a:t>
            </a:r>
            <a:r>
              <a:rPr lang="en-US" sz="2400" dirty="0" smtClean="0"/>
              <a:t>And </a:t>
            </a:r>
            <a:r>
              <a:rPr lang="en-US" sz="2400" dirty="0"/>
              <a:t>who can deny the great need for encouragement? This world can be brutal, a most dis-</a:t>
            </a:r>
            <a:r>
              <a:rPr lang="en-US" sz="2400" dirty="0" err="1"/>
              <a:t>couraging</a:t>
            </a:r>
            <a:r>
              <a:rPr lang="en-US" sz="2400" dirty="0"/>
              <a:t> place. </a:t>
            </a:r>
            <a:endParaRPr lang="en-US" sz="2400" dirty="0" smtClean="0"/>
          </a:p>
          <a:p>
            <a:r>
              <a:rPr lang="en-US" sz="2400" dirty="0"/>
              <a:t>	</a:t>
            </a:r>
            <a:r>
              <a:rPr lang="en-US" sz="2400" dirty="0" smtClean="0"/>
              <a:t>And </a:t>
            </a:r>
            <a:r>
              <a:rPr lang="en-US" sz="2400" dirty="0"/>
              <a:t>much of what we hear has been calculated to break us down:  sin, misery, disappointment, shame, loss. </a:t>
            </a:r>
            <a:endParaRPr lang="en-US" sz="2400" dirty="0" smtClean="0"/>
          </a:p>
          <a:p>
            <a:r>
              <a:rPr lang="en-US" sz="2400" dirty="0"/>
              <a:t>	</a:t>
            </a:r>
            <a:r>
              <a:rPr lang="en-US" sz="2400" dirty="0" smtClean="0"/>
              <a:t>But </a:t>
            </a:r>
            <a:r>
              <a:rPr lang="en-US" sz="2400" dirty="0"/>
              <a:t>this seems especially painful in the school years when other kids naturally start picking and teasing (positive proof of the doctrine of original sin). </a:t>
            </a:r>
            <a:endParaRPr lang="en-US" sz="2400" dirty="0" smtClean="0"/>
          </a:p>
          <a:p>
            <a:r>
              <a:rPr lang="en-US" sz="2400" dirty="0"/>
              <a:t>	</a:t>
            </a:r>
            <a:r>
              <a:rPr lang="en-US" sz="2400" dirty="0" smtClean="0"/>
              <a:t>Children </a:t>
            </a:r>
            <a:r>
              <a:rPr lang="en-US" sz="2400" dirty="0"/>
              <a:t>often struggle with their identity, “Who am I?” especially in comparison with others.  </a:t>
            </a:r>
          </a:p>
          <a:p>
            <a:r>
              <a:rPr lang="en-US" sz="2400" dirty="0"/>
              <a:t>	Encouragement is not flattery, empty praise that is intended to artificially inflate someone.  </a:t>
            </a:r>
            <a:r>
              <a:rPr lang="en-US" sz="2400" dirty="0" smtClean="0"/>
              <a:t>Kids </a:t>
            </a:r>
            <a:r>
              <a:rPr lang="en-US" sz="2400" dirty="0"/>
              <a:t>may seem to thrive on such flattery, but because it has no real foundation, it will only set them up for unrealistic pride or an eventual collapse.  </a:t>
            </a:r>
          </a:p>
        </p:txBody>
      </p:sp>
    </p:spTree>
    <p:extLst>
      <p:ext uri="{BB962C8B-B14F-4D97-AF65-F5344CB8AC3E}">
        <p14:creationId xmlns:p14="http://schemas.microsoft.com/office/powerpoint/2010/main" val="238079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5262979"/>
          </a:xfrm>
          <a:prstGeom prst="rect">
            <a:avLst/>
          </a:prstGeom>
          <a:noFill/>
        </p:spPr>
        <p:txBody>
          <a:bodyPr wrap="square" rtlCol="0">
            <a:spAutoFit/>
          </a:bodyPr>
          <a:lstStyle/>
          <a:p>
            <a:r>
              <a:rPr lang="en-US" sz="2400" b="1" dirty="0"/>
              <a:t>INTRODUCTION</a:t>
            </a:r>
            <a:endParaRPr lang="en-US" sz="2400" dirty="0"/>
          </a:p>
          <a:p>
            <a:endParaRPr lang="en-US" sz="2400" dirty="0" smtClean="0"/>
          </a:p>
          <a:p>
            <a:r>
              <a:rPr lang="en-US" sz="2400" dirty="0"/>
              <a:t>	What I lacked was a comprehensive plan. I needed some overarching key that explained to me what my main responsibility was as a parent, and which then informed everything I did as a parent. </a:t>
            </a:r>
            <a:endParaRPr lang="en-US" sz="2400" dirty="0" smtClean="0"/>
          </a:p>
          <a:p>
            <a:r>
              <a:rPr lang="en-US" sz="2400" dirty="0"/>
              <a:t>	</a:t>
            </a:r>
            <a:r>
              <a:rPr lang="en-US" sz="2400" dirty="0" smtClean="0"/>
              <a:t>What </a:t>
            </a:r>
            <a:r>
              <a:rPr lang="en-US" sz="2400" dirty="0"/>
              <a:t>I needed was THIS BOOK. This is the book I wished I had read thirty-five years ago. Here is a comprehensive plan that cuts right to the heart of our responsibility as parents, and then informs all of our practice in light of that responsibility. </a:t>
            </a:r>
          </a:p>
          <a:p>
            <a:r>
              <a:rPr lang="en-US" sz="2400" dirty="0"/>
              <a:t>	But it is helpful in another way. </a:t>
            </a:r>
            <a:endParaRPr lang="en-US" sz="2400" dirty="0" smtClean="0"/>
          </a:p>
          <a:p>
            <a:r>
              <a:rPr lang="en-US" sz="2400" dirty="0"/>
              <a:t>	</a:t>
            </a:r>
            <a:r>
              <a:rPr lang="en-US" sz="2400" dirty="0" smtClean="0"/>
              <a:t>For </a:t>
            </a:r>
            <a:r>
              <a:rPr lang="en-US" sz="2400" dirty="0"/>
              <a:t>it is fundamentally about relationships. So if you are not yet a parent, or if you, like me, have already seen your children grow up, this study will still be helpful as it deals with the Bible’s counsel on all kinds of relationships. </a:t>
            </a:r>
          </a:p>
        </p:txBody>
      </p:sp>
    </p:spTree>
    <p:extLst>
      <p:ext uri="{BB962C8B-B14F-4D97-AF65-F5344CB8AC3E}">
        <p14:creationId xmlns:p14="http://schemas.microsoft.com/office/powerpoint/2010/main" val="408825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6001643"/>
          </a:xfrm>
          <a:prstGeom prst="rect">
            <a:avLst/>
          </a:prstGeom>
          <a:noFill/>
        </p:spPr>
        <p:txBody>
          <a:bodyPr wrap="square" rtlCol="0">
            <a:spAutoFit/>
          </a:bodyPr>
          <a:lstStyle/>
          <a:p>
            <a:r>
              <a:rPr lang="en-US" sz="2400" dirty="0"/>
              <a:t>VI. EMBRACING BIBLICAL METHODS: COMMUNICATION</a:t>
            </a:r>
          </a:p>
          <a:p>
            <a:r>
              <a:rPr lang="en-US" sz="2400" dirty="0"/>
              <a:t> </a:t>
            </a:r>
          </a:p>
          <a:p>
            <a:r>
              <a:rPr lang="en-US" sz="2400" dirty="0"/>
              <a:t>	Here’s a little game I played with all three of our children, sometimes during the day, but always at bedtime.  </a:t>
            </a:r>
            <a:endParaRPr lang="en-US" sz="2400" dirty="0" smtClean="0"/>
          </a:p>
          <a:p>
            <a:r>
              <a:rPr lang="en-US" sz="2400" dirty="0"/>
              <a:t>	</a:t>
            </a:r>
            <a:r>
              <a:rPr lang="en-US" sz="2400" dirty="0" smtClean="0"/>
              <a:t>I </a:t>
            </a:r>
            <a:r>
              <a:rPr lang="en-US" sz="2400" dirty="0"/>
              <a:t>would ask this question of my daughter, for instance:  “If I were to go to all of the houses in all the world, and I were to meet all of the girls in all the houses in all the world, and if someone were to say that I could have only one girl to be my girl, do you know who I would choose?” </a:t>
            </a:r>
            <a:endParaRPr lang="en-US" sz="2400" dirty="0" smtClean="0"/>
          </a:p>
          <a:p>
            <a:r>
              <a:rPr lang="en-US" sz="2400" dirty="0"/>
              <a:t>	</a:t>
            </a:r>
            <a:r>
              <a:rPr lang="en-US" sz="2400" dirty="0" smtClean="0"/>
              <a:t>(</a:t>
            </a:r>
            <a:r>
              <a:rPr lang="en-US" sz="2400" dirty="0"/>
              <a:t>I did this with the boys, too, but had to distinguish between big boy and little boy).  </a:t>
            </a:r>
          </a:p>
          <a:p>
            <a:r>
              <a:rPr lang="en-US" sz="2400" dirty="0"/>
              <a:t>	And my daughter would often tease me back and say, </a:t>
            </a:r>
            <a:r>
              <a:rPr lang="en-US" sz="2400" dirty="0" smtClean="0"/>
              <a:t>“Allie?”  </a:t>
            </a:r>
            <a:r>
              <a:rPr lang="en-US" sz="2400" dirty="0"/>
              <a:t>And I would say, “No, she’s a fine girl, but not </a:t>
            </a:r>
            <a:r>
              <a:rPr lang="en-US" sz="2400" dirty="0" smtClean="0"/>
              <a:t>Allie?”  “Janie?” </a:t>
            </a:r>
            <a:r>
              <a:rPr lang="en-US" sz="2400" dirty="0"/>
              <a:t>And I would reply, “No, she’s a fine girl, too, but not </a:t>
            </a:r>
            <a:r>
              <a:rPr lang="en-US" sz="2400" dirty="0" smtClean="0"/>
              <a:t>Janie?”  </a:t>
            </a:r>
          </a:p>
          <a:p>
            <a:r>
              <a:rPr lang="en-US" sz="2400" dirty="0"/>
              <a:t>	</a:t>
            </a:r>
            <a:r>
              <a:rPr lang="en-US" sz="2400" dirty="0" smtClean="0"/>
              <a:t>And </a:t>
            </a:r>
            <a:r>
              <a:rPr lang="en-US" sz="2400" dirty="0"/>
              <a:t>finally she would say, “Me!” And I would say, “That’s right! And do you know why?” And she knew the answer, “Because Jesus chose me for you and he never makes mistakes.”</a:t>
            </a:r>
            <a:endParaRPr lang="en-US" sz="2800" dirty="0"/>
          </a:p>
        </p:txBody>
      </p:sp>
    </p:spTree>
    <p:extLst>
      <p:ext uri="{BB962C8B-B14F-4D97-AF65-F5344CB8AC3E}">
        <p14:creationId xmlns:p14="http://schemas.microsoft.com/office/powerpoint/2010/main" val="161794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3785652"/>
          </a:xfrm>
          <a:prstGeom prst="rect">
            <a:avLst/>
          </a:prstGeom>
          <a:noFill/>
        </p:spPr>
        <p:txBody>
          <a:bodyPr wrap="square" rtlCol="0">
            <a:spAutoFit/>
          </a:bodyPr>
          <a:lstStyle/>
          <a:p>
            <a:r>
              <a:rPr lang="en-US" sz="2400" dirty="0"/>
              <a:t>VI. EMBRACING BIBLICAL METHODS: COMMUNICATION</a:t>
            </a:r>
          </a:p>
          <a:p>
            <a:r>
              <a:rPr lang="en-US" sz="2400" dirty="0"/>
              <a:t> </a:t>
            </a:r>
          </a:p>
          <a:p>
            <a:r>
              <a:rPr lang="en-US" sz="2400" dirty="0"/>
              <a:t>	All of that is true, and all of that is very </a:t>
            </a:r>
            <a:r>
              <a:rPr lang="en-US" sz="2400" dirty="0" smtClean="0"/>
              <a:t>encouraging!  </a:t>
            </a:r>
          </a:p>
          <a:p>
            <a:r>
              <a:rPr lang="en-US" sz="2400" dirty="0"/>
              <a:t>	</a:t>
            </a:r>
            <a:r>
              <a:rPr lang="en-US" sz="2400" dirty="0" smtClean="0"/>
              <a:t>Of </a:t>
            </a:r>
            <a:r>
              <a:rPr lang="en-US" sz="2400" dirty="0"/>
              <a:t>course, children need encouragement at times other than bedtime:  an honest compliment, a strong, “You can do it.” and even a simple, warm, “I love you.”  </a:t>
            </a:r>
            <a:endParaRPr lang="en-US" sz="2400" dirty="0" smtClean="0"/>
          </a:p>
          <a:p>
            <a:r>
              <a:rPr lang="en-US" sz="2400" dirty="0"/>
              <a:t>	</a:t>
            </a:r>
            <a:r>
              <a:rPr lang="en-US" sz="2400" dirty="0" smtClean="0"/>
              <a:t>But </a:t>
            </a:r>
            <a:r>
              <a:rPr lang="en-US" sz="2400" dirty="0"/>
              <a:t>all our encouragement must be extended from the Lord.  </a:t>
            </a:r>
            <a:endParaRPr lang="en-US" sz="2400" dirty="0" smtClean="0"/>
          </a:p>
          <a:p>
            <a:r>
              <a:rPr lang="en-US" sz="2400" dirty="0"/>
              <a:t>	</a:t>
            </a:r>
            <a:r>
              <a:rPr lang="en-US" sz="2400" dirty="0" smtClean="0"/>
              <a:t>That </a:t>
            </a:r>
            <a:r>
              <a:rPr lang="en-US" sz="2400" dirty="0"/>
              <a:t>a father loves his daughter is of great comfort.  </a:t>
            </a:r>
            <a:r>
              <a:rPr lang="en-US" sz="2400" dirty="0" smtClean="0"/>
              <a:t>	</a:t>
            </a:r>
          </a:p>
          <a:p>
            <a:r>
              <a:rPr lang="en-US" sz="2400" dirty="0"/>
              <a:t>	</a:t>
            </a:r>
            <a:r>
              <a:rPr lang="en-US" sz="2400" dirty="0" smtClean="0"/>
              <a:t>But </a:t>
            </a:r>
            <a:r>
              <a:rPr lang="en-US" sz="2400" dirty="0"/>
              <a:t>that both father and daughter are dearly and eternally loved by Christ is an unshakable foundation of courage and hope.  </a:t>
            </a:r>
          </a:p>
        </p:txBody>
      </p:sp>
    </p:spTree>
    <p:extLst>
      <p:ext uri="{BB962C8B-B14F-4D97-AF65-F5344CB8AC3E}">
        <p14:creationId xmlns:p14="http://schemas.microsoft.com/office/powerpoint/2010/main" val="414998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5632311"/>
          </a:xfrm>
          <a:prstGeom prst="rect">
            <a:avLst/>
          </a:prstGeom>
          <a:noFill/>
        </p:spPr>
        <p:txBody>
          <a:bodyPr wrap="square" rtlCol="0">
            <a:spAutoFit/>
          </a:bodyPr>
          <a:lstStyle/>
          <a:p>
            <a:r>
              <a:rPr lang="en-US" sz="2400" dirty="0"/>
              <a:t>VI. EMBRACING BIBLICAL METHODS: COMMUNICATION</a:t>
            </a:r>
          </a:p>
          <a:p>
            <a:r>
              <a:rPr lang="en-US" sz="2400" dirty="0"/>
              <a:t> </a:t>
            </a:r>
            <a:endParaRPr lang="en-US" sz="2400" dirty="0" smtClean="0"/>
          </a:p>
          <a:p>
            <a:r>
              <a:rPr lang="en-US" sz="2400" dirty="0"/>
              <a:t>	</a:t>
            </a:r>
            <a:r>
              <a:rPr lang="en-US" sz="2400" dirty="0" smtClean="0"/>
              <a:t>Another </a:t>
            </a:r>
            <a:r>
              <a:rPr lang="en-US" sz="2400" dirty="0"/>
              <a:t>form of communication we find in God’s word is ENTREATY.  </a:t>
            </a:r>
            <a:endParaRPr lang="en-US" sz="2400" dirty="0" smtClean="0"/>
          </a:p>
          <a:p>
            <a:r>
              <a:rPr lang="en-US" sz="2400" dirty="0"/>
              <a:t>	</a:t>
            </a:r>
            <a:r>
              <a:rPr lang="en-US" sz="2400" dirty="0" smtClean="0"/>
              <a:t>Entreaty </a:t>
            </a:r>
            <a:r>
              <a:rPr lang="en-US" sz="2400" dirty="0"/>
              <a:t>is urgent pleading.  It is not a common form of address, but is only used when the situation dire or the stakes are very high.  </a:t>
            </a:r>
            <a:endParaRPr lang="en-US" sz="2400" dirty="0" smtClean="0"/>
          </a:p>
          <a:p>
            <a:r>
              <a:rPr lang="en-US" sz="2400" dirty="0"/>
              <a:t>	</a:t>
            </a:r>
            <a:r>
              <a:rPr lang="en-US" sz="2400" dirty="0" smtClean="0"/>
              <a:t>We </a:t>
            </a:r>
            <a:r>
              <a:rPr lang="en-US" sz="2400" dirty="0"/>
              <a:t>may also think of it as pleading or urging.   </a:t>
            </a:r>
          </a:p>
          <a:p>
            <a:r>
              <a:rPr lang="en-US" sz="2400" dirty="0"/>
              <a:t>	For example, we find this kind of address at the turning point in Paul’s letter to the Romans.  </a:t>
            </a:r>
            <a:endParaRPr lang="en-US" sz="2400" dirty="0" smtClean="0"/>
          </a:p>
          <a:p>
            <a:r>
              <a:rPr lang="en-US" sz="2400" dirty="0"/>
              <a:t>	</a:t>
            </a:r>
            <a:r>
              <a:rPr lang="en-US" sz="2400" dirty="0" smtClean="0"/>
              <a:t>After </a:t>
            </a:r>
            <a:r>
              <a:rPr lang="en-US" sz="2400" dirty="0"/>
              <a:t>eleven chapters of detailing the glories of God’s salvation, including the sobering situation of the lost, Paul then turns to application.  </a:t>
            </a:r>
            <a:endParaRPr lang="en-US" sz="2400" dirty="0" smtClean="0"/>
          </a:p>
          <a:p>
            <a:r>
              <a:rPr lang="en-US" sz="2400" dirty="0"/>
              <a:t>	</a:t>
            </a:r>
            <a:r>
              <a:rPr lang="en-US" sz="2400" dirty="0" smtClean="0"/>
              <a:t>And </a:t>
            </a:r>
            <a:r>
              <a:rPr lang="en-US" sz="2400" dirty="0"/>
              <a:t>he writes:  </a:t>
            </a:r>
            <a:r>
              <a:rPr lang="en-US" sz="2400" i="1" dirty="0"/>
              <a:t>“I appeal to you therefore, brothers, by the mercies of God, to present your bodies as a living sacrifice, holy and acceptable to God, which is your spiritual worship.”</a:t>
            </a:r>
            <a:r>
              <a:rPr lang="en-US" sz="2400" dirty="0"/>
              <a:t> (Rom. 12:1)  So he calls for a large response on their part, a response that is fitting to the great subject at hand.  And this urgent call is an example of entreaty.  </a:t>
            </a:r>
          </a:p>
        </p:txBody>
      </p:sp>
    </p:spTree>
    <p:extLst>
      <p:ext uri="{BB962C8B-B14F-4D97-AF65-F5344CB8AC3E}">
        <p14:creationId xmlns:p14="http://schemas.microsoft.com/office/powerpoint/2010/main" val="95516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3785652"/>
          </a:xfrm>
          <a:prstGeom prst="rect">
            <a:avLst/>
          </a:prstGeom>
          <a:noFill/>
        </p:spPr>
        <p:txBody>
          <a:bodyPr wrap="square" rtlCol="0">
            <a:spAutoFit/>
          </a:bodyPr>
          <a:lstStyle/>
          <a:p>
            <a:r>
              <a:rPr lang="en-US" sz="2400" dirty="0"/>
              <a:t>VI. EMBRACING BIBLICAL METHODS: COMMUNICATION</a:t>
            </a:r>
          </a:p>
          <a:p>
            <a:r>
              <a:rPr lang="en-US" sz="2400" dirty="0"/>
              <a:t> </a:t>
            </a:r>
          </a:p>
          <a:p>
            <a:r>
              <a:rPr lang="en-US" sz="2400" dirty="0"/>
              <a:t>	It may even take the form of </a:t>
            </a:r>
            <a:r>
              <a:rPr lang="en-US" sz="2400" dirty="0" smtClean="0"/>
              <a:t>begging. But not ordinary begging.</a:t>
            </a:r>
          </a:p>
          <a:p>
            <a:r>
              <a:rPr lang="en-US" sz="2400" dirty="0"/>
              <a:t>	</a:t>
            </a:r>
            <a:r>
              <a:rPr lang="en-US" sz="2400" dirty="0" smtClean="0"/>
              <a:t>Tripp </a:t>
            </a:r>
            <a:r>
              <a:rPr lang="en-US" sz="2400" dirty="0"/>
              <a:t>notes:  </a:t>
            </a:r>
            <a:endParaRPr lang="en-US" sz="2400" dirty="0" smtClean="0"/>
          </a:p>
          <a:p>
            <a:r>
              <a:rPr lang="en-US" sz="2400" dirty="0"/>
              <a:t>	</a:t>
            </a:r>
            <a:r>
              <a:rPr lang="en-US" sz="2400" dirty="0" smtClean="0"/>
              <a:t>“</a:t>
            </a:r>
            <a:r>
              <a:rPr lang="en-US" sz="2400" dirty="0"/>
              <a:t>It is not, however, the begging of a beggar.  It is rather the earnest pleading of a father or mother who, understanding his child, the ways of God, and the extremity of the moment, is willing to bare his soul in earnest pleading for his child to act in wisdom and faith.” </a:t>
            </a:r>
            <a:endParaRPr lang="en-US" sz="2400" dirty="0" smtClean="0"/>
          </a:p>
          <a:p>
            <a:r>
              <a:rPr lang="en-US" sz="2400" dirty="0"/>
              <a:t>	</a:t>
            </a:r>
            <a:r>
              <a:rPr lang="en-US" sz="2400" dirty="0" smtClean="0"/>
              <a:t>Then </a:t>
            </a:r>
            <a:r>
              <a:rPr lang="en-US" sz="2400" dirty="0"/>
              <a:t>he </a:t>
            </a:r>
            <a:r>
              <a:rPr lang="en-US" sz="2400" dirty="0" smtClean="0"/>
              <a:t>states:  </a:t>
            </a:r>
            <a:r>
              <a:rPr lang="en-US" sz="2400" dirty="0"/>
              <a:t>“It is a special kind of communication that is reserved for use in cases of great import.” (83) </a:t>
            </a:r>
          </a:p>
        </p:txBody>
      </p:sp>
    </p:spTree>
    <p:extLst>
      <p:ext uri="{BB962C8B-B14F-4D97-AF65-F5344CB8AC3E}">
        <p14:creationId xmlns:p14="http://schemas.microsoft.com/office/powerpoint/2010/main" val="389555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5632311"/>
          </a:xfrm>
          <a:prstGeom prst="rect">
            <a:avLst/>
          </a:prstGeom>
          <a:noFill/>
        </p:spPr>
        <p:txBody>
          <a:bodyPr wrap="square" rtlCol="0">
            <a:spAutoFit/>
          </a:bodyPr>
          <a:lstStyle/>
          <a:p>
            <a:r>
              <a:rPr lang="en-US" sz="2400" dirty="0"/>
              <a:t>VI. EMBRACING BIBLICAL METHODS: COMMUNICATION</a:t>
            </a:r>
          </a:p>
          <a:p>
            <a:r>
              <a:rPr lang="en-US" sz="2400" dirty="0"/>
              <a:t> </a:t>
            </a:r>
          </a:p>
          <a:p>
            <a:r>
              <a:rPr lang="en-US" sz="2400" dirty="0"/>
              <a:t>	</a:t>
            </a:r>
            <a:r>
              <a:rPr lang="en-US" sz="2400" dirty="0" err="1" smtClean="0"/>
              <a:t>Tedd</a:t>
            </a:r>
            <a:r>
              <a:rPr lang="en-US" sz="2400" dirty="0" smtClean="0"/>
              <a:t> </a:t>
            </a:r>
            <a:r>
              <a:rPr lang="en-US" sz="2400" dirty="0"/>
              <a:t>Tripp distinguishes between INSTRUCTION  and TEACHING, but I don’t find his distinction very clear.  </a:t>
            </a:r>
            <a:endParaRPr lang="en-US" sz="2400" dirty="0" smtClean="0"/>
          </a:p>
          <a:p>
            <a:r>
              <a:rPr lang="en-US" sz="2400" dirty="0"/>
              <a:t>	</a:t>
            </a:r>
            <a:r>
              <a:rPr lang="en-US" sz="2400" dirty="0" smtClean="0"/>
              <a:t>They </a:t>
            </a:r>
            <a:r>
              <a:rPr lang="en-US" sz="2400" dirty="0"/>
              <a:t>are obviously related in that both imparting knowledge.  </a:t>
            </a:r>
            <a:r>
              <a:rPr lang="en-US" sz="2400" dirty="0" smtClean="0"/>
              <a:t>	Instruction </a:t>
            </a:r>
            <a:r>
              <a:rPr lang="en-US" sz="2400" dirty="0"/>
              <a:t>he describes as “the process of providing a lesson, a precept, or information that will help your children to understand their world.” (84)  </a:t>
            </a:r>
            <a:endParaRPr lang="en-US" sz="2400" dirty="0" smtClean="0"/>
          </a:p>
          <a:p>
            <a:r>
              <a:rPr lang="en-US" sz="2400" dirty="0"/>
              <a:t>	</a:t>
            </a:r>
            <a:r>
              <a:rPr lang="en-US" sz="2400" dirty="0" smtClean="0"/>
              <a:t>Teaching </a:t>
            </a:r>
            <a:r>
              <a:rPr lang="en-US" sz="2400" dirty="0"/>
              <a:t>he describes as “the process of imparting knowledge.” (87)  </a:t>
            </a:r>
          </a:p>
          <a:p>
            <a:r>
              <a:rPr lang="en-US" sz="2400" dirty="0"/>
              <a:t>	It might be better to highlight two forms of teaching:  formal and informal.  </a:t>
            </a:r>
            <a:endParaRPr lang="en-US" sz="2400" dirty="0" smtClean="0"/>
          </a:p>
          <a:p>
            <a:r>
              <a:rPr lang="en-US" sz="2400" dirty="0"/>
              <a:t>	</a:t>
            </a:r>
            <a:r>
              <a:rPr lang="en-US" sz="2400" dirty="0" smtClean="0"/>
              <a:t>Deuteronomy </a:t>
            </a:r>
            <a:r>
              <a:rPr lang="en-US" sz="2400" dirty="0"/>
              <a:t>6:6-7 states:  </a:t>
            </a:r>
            <a:r>
              <a:rPr lang="en-US" sz="2400" i="1" dirty="0"/>
              <a:t>“And these words that I command you today shall be on your heart. 7 You shall teach them diligently to your children, and shall talk of them when you sit in your house, and when you walk by the way</a:t>
            </a:r>
            <a:r>
              <a:rPr lang="en-US" sz="2400" i="1" dirty="0" smtClean="0"/>
              <a:t>….”</a:t>
            </a:r>
            <a:endParaRPr lang="en-US" sz="2400" dirty="0"/>
          </a:p>
        </p:txBody>
      </p:sp>
    </p:spTree>
    <p:extLst>
      <p:ext uri="{BB962C8B-B14F-4D97-AF65-F5344CB8AC3E}">
        <p14:creationId xmlns:p14="http://schemas.microsoft.com/office/powerpoint/2010/main" val="296378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6001643"/>
          </a:xfrm>
          <a:prstGeom prst="rect">
            <a:avLst/>
          </a:prstGeom>
          <a:noFill/>
        </p:spPr>
        <p:txBody>
          <a:bodyPr wrap="square" rtlCol="0">
            <a:spAutoFit/>
          </a:bodyPr>
          <a:lstStyle/>
          <a:p>
            <a:r>
              <a:rPr lang="en-US" sz="2400" dirty="0"/>
              <a:t>VI. EMBRACING BIBLICAL METHODS: COMMUNICATION</a:t>
            </a:r>
          </a:p>
          <a:p>
            <a:r>
              <a:rPr lang="en-US" sz="2400" dirty="0"/>
              <a:t> </a:t>
            </a:r>
          </a:p>
          <a:p>
            <a:r>
              <a:rPr lang="en-US" sz="2400" dirty="0"/>
              <a:t>	</a:t>
            </a:r>
            <a:r>
              <a:rPr lang="en-US" sz="2400" dirty="0" smtClean="0"/>
              <a:t>Formal </a:t>
            </a:r>
            <a:r>
              <a:rPr lang="en-US" sz="2400" dirty="0"/>
              <a:t>teaching is that which is done “when you sit in your house,” Bible open, instructing children in the ways of God.  </a:t>
            </a:r>
          </a:p>
          <a:p>
            <a:r>
              <a:rPr lang="en-US" sz="2400" dirty="0" smtClean="0"/>
              <a:t>	Informal </a:t>
            </a:r>
            <a:r>
              <a:rPr lang="en-US" sz="2400" dirty="0"/>
              <a:t>teaching occurs in more spontaneous ways, “when you walk by the way.”  </a:t>
            </a:r>
            <a:endParaRPr lang="en-US" sz="2400" dirty="0" smtClean="0"/>
          </a:p>
          <a:p>
            <a:r>
              <a:rPr lang="en-US" sz="2400" dirty="0"/>
              <a:t>	</a:t>
            </a:r>
            <a:r>
              <a:rPr lang="en-US" sz="2400" dirty="0" smtClean="0"/>
              <a:t>Many </a:t>
            </a:r>
            <a:r>
              <a:rPr lang="en-US" sz="2400" dirty="0"/>
              <a:t>years ago we were driving in Sioux City and passed a church advertising a “Pet Blessing Sunday,” apparently a special service where people could bring their dogs and cats and hamsters to receive a blessing.  </a:t>
            </a:r>
            <a:endParaRPr lang="en-US" sz="2400" dirty="0" smtClean="0"/>
          </a:p>
          <a:p>
            <a:r>
              <a:rPr lang="en-US" sz="2400" dirty="0"/>
              <a:t>	</a:t>
            </a:r>
            <a:r>
              <a:rPr lang="en-US" sz="2400" dirty="0" smtClean="0"/>
              <a:t>I </a:t>
            </a:r>
            <a:r>
              <a:rPr lang="en-US" sz="2400" dirty="0"/>
              <a:t>went a little ballistic, and when I calmed down, I explained to my children that animals never sinned against the Lord, people did. </a:t>
            </a:r>
            <a:endParaRPr lang="en-US" sz="2400" dirty="0" smtClean="0"/>
          </a:p>
          <a:p>
            <a:r>
              <a:rPr lang="en-US" sz="2400" dirty="0"/>
              <a:t>	</a:t>
            </a:r>
            <a:r>
              <a:rPr lang="en-US" sz="2400" dirty="0" smtClean="0"/>
              <a:t>And </a:t>
            </a:r>
            <a:r>
              <a:rPr lang="en-US" sz="2400" dirty="0"/>
              <a:t>so people really need to seek the Lord’s blessing through repentance and faith in Christ, not animals.  </a:t>
            </a:r>
            <a:endParaRPr lang="en-US" sz="2400" dirty="0" smtClean="0"/>
          </a:p>
          <a:p>
            <a:r>
              <a:rPr lang="en-US" sz="2400" dirty="0"/>
              <a:t>	</a:t>
            </a:r>
            <a:r>
              <a:rPr lang="en-US" sz="2400" dirty="0" smtClean="0"/>
              <a:t>It </a:t>
            </a:r>
            <a:r>
              <a:rPr lang="en-US" sz="2400" dirty="0"/>
              <a:t>was perhaps a bit strange, but </a:t>
            </a:r>
            <a:r>
              <a:rPr lang="en-US" sz="2400" dirty="0" smtClean="0"/>
              <a:t>they later mentioned it every time we drove past that church.  </a:t>
            </a:r>
            <a:endParaRPr lang="en-US" sz="2400" dirty="0"/>
          </a:p>
        </p:txBody>
      </p:sp>
    </p:spTree>
    <p:extLst>
      <p:ext uri="{BB962C8B-B14F-4D97-AF65-F5344CB8AC3E}">
        <p14:creationId xmlns:p14="http://schemas.microsoft.com/office/powerpoint/2010/main" val="222225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154984"/>
          </a:xfrm>
          <a:prstGeom prst="rect">
            <a:avLst/>
          </a:prstGeom>
          <a:noFill/>
        </p:spPr>
        <p:txBody>
          <a:bodyPr wrap="square" rtlCol="0">
            <a:spAutoFit/>
          </a:bodyPr>
          <a:lstStyle/>
          <a:p>
            <a:r>
              <a:rPr lang="en-US" sz="2400" dirty="0"/>
              <a:t>VI. EMBRACING BIBLICAL METHODS: COMMUNICATION</a:t>
            </a:r>
          </a:p>
          <a:p>
            <a:r>
              <a:rPr lang="en-US" sz="2400" dirty="0"/>
              <a:t> </a:t>
            </a:r>
          </a:p>
          <a:p>
            <a:r>
              <a:rPr lang="en-US" sz="2400" dirty="0"/>
              <a:t>	</a:t>
            </a:r>
            <a:r>
              <a:rPr lang="en-US" sz="2400" dirty="0" smtClean="0"/>
              <a:t>And </a:t>
            </a:r>
            <a:r>
              <a:rPr lang="en-US" sz="2400" dirty="0"/>
              <a:t>let’s not forget that PRAYER is a rich form of communication, although a communication between parents and children with their God.  </a:t>
            </a:r>
            <a:endParaRPr lang="en-US" sz="2400" dirty="0" smtClean="0"/>
          </a:p>
          <a:p>
            <a:r>
              <a:rPr lang="en-US" sz="2400" dirty="0"/>
              <a:t>	</a:t>
            </a:r>
            <a:r>
              <a:rPr lang="en-US" sz="2400" dirty="0" smtClean="0"/>
              <a:t>One </a:t>
            </a:r>
            <a:r>
              <a:rPr lang="en-US" sz="2400" dirty="0"/>
              <a:t>of the promises parents make when they submit their children for baptism is that they will “pray </a:t>
            </a:r>
            <a:r>
              <a:rPr lang="en-US" sz="2400" i="1" dirty="0"/>
              <a:t>for</a:t>
            </a:r>
            <a:r>
              <a:rPr lang="en-US" sz="2400" dirty="0"/>
              <a:t> and </a:t>
            </a:r>
            <a:r>
              <a:rPr lang="en-US" sz="2400" i="1" dirty="0"/>
              <a:t>with</a:t>
            </a:r>
            <a:r>
              <a:rPr lang="en-US" sz="2400" dirty="0"/>
              <a:t> their children.”  </a:t>
            </a:r>
            <a:endParaRPr lang="en-US" sz="2400" dirty="0" smtClean="0"/>
          </a:p>
          <a:p>
            <a:r>
              <a:rPr lang="en-US" sz="2400" dirty="0"/>
              <a:t>	</a:t>
            </a:r>
            <a:r>
              <a:rPr lang="en-US" sz="2400" dirty="0" smtClean="0"/>
              <a:t>When </a:t>
            </a:r>
            <a:r>
              <a:rPr lang="en-US" sz="2400" dirty="0"/>
              <a:t>parents pray frequently with their children, the kids will find that prayer becomes quite natural for them and they will overcome the fear and reluctance to pray in public, since they will have been praying aloud with others all their life.  </a:t>
            </a:r>
          </a:p>
        </p:txBody>
      </p:sp>
    </p:spTree>
    <p:extLst>
      <p:ext uri="{BB962C8B-B14F-4D97-AF65-F5344CB8AC3E}">
        <p14:creationId xmlns:p14="http://schemas.microsoft.com/office/powerpoint/2010/main" val="104710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5262979"/>
          </a:xfrm>
          <a:prstGeom prst="rect">
            <a:avLst/>
          </a:prstGeom>
          <a:noFill/>
        </p:spPr>
        <p:txBody>
          <a:bodyPr wrap="square" rtlCol="0">
            <a:spAutoFit/>
          </a:bodyPr>
          <a:lstStyle/>
          <a:p>
            <a:r>
              <a:rPr lang="en-US" sz="2400" dirty="0"/>
              <a:t>VI. EMBRACING BIBLICAL METHODS: COMMUNICATION</a:t>
            </a:r>
          </a:p>
          <a:p>
            <a:r>
              <a:rPr lang="en-US" sz="2400" dirty="0"/>
              <a:t> </a:t>
            </a:r>
          </a:p>
          <a:p>
            <a:r>
              <a:rPr lang="en-US" sz="2400" dirty="0"/>
              <a:t>	A caution, though:  we should keep prayer as prayer, as earnest communication with God, and not as a way getting one last warning or instruction to our children:  </a:t>
            </a:r>
            <a:endParaRPr lang="en-US" sz="2400" dirty="0" smtClean="0"/>
          </a:p>
          <a:p>
            <a:r>
              <a:rPr lang="en-US" sz="2400" dirty="0"/>
              <a:t>	</a:t>
            </a:r>
            <a:r>
              <a:rPr lang="en-US" sz="2400" dirty="0" smtClean="0"/>
              <a:t>“</a:t>
            </a:r>
            <a:r>
              <a:rPr lang="en-US" sz="2400" dirty="0"/>
              <a:t>And please help Johnny to remember that Bismarck is the capital of North Dakota and Pierre is the capitol of South Dakota.” </a:t>
            </a:r>
            <a:endParaRPr lang="en-US" sz="2400" dirty="0" smtClean="0"/>
          </a:p>
          <a:p>
            <a:r>
              <a:rPr lang="en-US" sz="2400" dirty="0"/>
              <a:t>	</a:t>
            </a:r>
            <a:r>
              <a:rPr lang="en-US" sz="2400" dirty="0" smtClean="0"/>
              <a:t>Or </a:t>
            </a:r>
            <a:r>
              <a:rPr lang="en-US" sz="2400" dirty="0"/>
              <a:t>“Please help Suzie to remember to turn in her lunch money.” </a:t>
            </a:r>
          </a:p>
          <a:p>
            <a:r>
              <a:rPr lang="en-US" sz="2400" dirty="0"/>
              <a:t>	It has been my privilege as a father to pray for my children almost every day of their lives as they headed off to school.  </a:t>
            </a:r>
            <a:endParaRPr lang="en-US" sz="2400" dirty="0" smtClean="0"/>
          </a:p>
          <a:p>
            <a:r>
              <a:rPr lang="en-US" sz="2400" dirty="0"/>
              <a:t>	</a:t>
            </a:r>
            <a:r>
              <a:rPr lang="en-US" sz="2400" dirty="0" smtClean="0"/>
              <a:t>Sometimes </a:t>
            </a:r>
            <a:r>
              <a:rPr lang="en-US" sz="2400" dirty="0"/>
              <a:t>those prayers may have been a bit rushed or perfunctory, but some of the value came home to me when we left one of our children off to start college, and they instinctively said just before we were leaving, “Well, let’s pray.” </a:t>
            </a:r>
          </a:p>
        </p:txBody>
      </p:sp>
    </p:spTree>
    <p:extLst>
      <p:ext uri="{BB962C8B-B14F-4D97-AF65-F5344CB8AC3E}">
        <p14:creationId xmlns:p14="http://schemas.microsoft.com/office/powerpoint/2010/main" val="424584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9345" y="648933"/>
            <a:ext cx="11311944" cy="5386090"/>
          </a:xfrm>
          <a:prstGeom prst="rect">
            <a:avLst/>
          </a:prstGeom>
        </p:spPr>
        <p:txBody>
          <a:bodyPr wrap="square">
            <a:spAutoFit/>
          </a:bodyPr>
          <a:lstStyle/>
          <a:p>
            <a:pPr algn="ctr"/>
            <a:r>
              <a:rPr lang="en-US" sz="2800" b="1" i="1" dirty="0" smtClean="0"/>
              <a:t>“SHEPHERDING A CHILD’S HEART”</a:t>
            </a:r>
          </a:p>
          <a:p>
            <a:pPr algn="ctr"/>
            <a:r>
              <a:rPr lang="en-US" sz="2800" dirty="0" smtClean="0"/>
              <a:t>Hospers PCA Summer Seminars 2021 </a:t>
            </a:r>
            <a:endParaRPr lang="en-US" sz="2800" dirty="0"/>
          </a:p>
          <a:p>
            <a:endParaRPr lang="en-US" sz="2800" dirty="0"/>
          </a:p>
          <a:p>
            <a:r>
              <a:rPr lang="en-US" sz="2800" dirty="0" smtClean="0"/>
              <a:t>Tuesday, June </a:t>
            </a:r>
            <a:r>
              <a:rPr lang="en-US" sz="2800" dirty="0"/>
              <a:t>15   “Godward Orientation and Shaping </a:t>
            </a:r>
            <a:r>
              <a:rPr lang="en-US" sz="2800" dirty="0" smtClean="0"/>
              <a:t>												Influences</a:t>
            </a:r>
            <a:r>
              <a:rPr lang="en-US" sz="2800" dirty="0"/>
              <a:t>”         </a:t>
            </a:r>
          </a:p>
          <a:p>
            <a:endParaRPr lang="en-US" sz="2800" dirty="0" smtClean="0"/>
          </a:p>
          <a:p>
            <a:r>
              <a:rPr lang="en-US" sz="2800" dirty="0" smtClean="0"/>
              <a:t>Tuesday, June </a:t>
            </a:r>
            <a:r>
              <a:rPr lang="en-US" sz="2800" dirty="0"/>
              <a:t>22   “Goals and Methods (Communication)”  </a:t>
            </a:r>
          </a:p>
          <a:p>
            <a:endParaRPr lang="en-US" sz="2800" dirty="0" smtClean="0"/>
          </a:p>
          <a:p>
            <a:r>
              <a:rPr lang="en-US" sz="2800" dirty="0" smtClean="0"/>
              <a:t>Tuesday, July </a:t>
            </a:r>
            <a:r>
              <a:rPr lang="en-US" sz="2800" dirty="0"/>
              <a:t>6     “Biblical Methods of Discipline—the Rod </a:t>
            </a:r>
            <a:r>
              <a:rPr lang="en-US" sz="2800" dirty="0" smtClean="0"/>
              <a:t>											and </a:t>
            </a:r>
            <a:r>
              <a:rPr lang="en-US" sz="2800" dirty="0"/>
              <a:t>Appeal to Conscience</a:t>
            </a:r>
            <a:r>
              <a:rPr lang="en-US" sz="3600" dirty="0" smtClean="0"/>
              <a:t>”</a:t>
            </a:r>
          </a:p>
          <a:p>
            <a:pPr algn="r"/>
            <a:endParaRPr lang="en-US" sz="2800" dirty="0"/>
          </a:p>
          <a:p>
            <a:pPr algn="r"/>
            <a:r>
              <a:rPr lang="en-US" sz="2800" dirty="0" smtClean="0"/>
              <a:t>(All seminars begin at 7:00 p.m.)</a:t>
            </a:r>
            <a:endParaRPr lang="en-US" sz="2800" dirty="0"/>
          </a:p>
        </p:txBody>
      </p:sp>
    </p:spTree>
    <p:extLst>
      <p:ext uri="{BB962C8B-B14F-4D97-AF65-F5344CB8AC3E}">
        <p14:creationId xmlns:p14="http://schemas.microsoft.com/office/powerpoint/2010/main" val="9335104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38601556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5262979"/>
          </a:xfrm>
          <a:prstGeom prst="rect">
            <a:avLst/>
          </a:prstGeom>
          <a:noFill/>
        </p:spPr>
        <p:txBody>
          <a:bodyPr wrap="square" rtlCol="0">
            <a:spAutoFit/>
          </a:bodyPr>
          <a:lstStyle/>
          <a:p>
            <a:r>
              <a:rPr lang="en-US" sz="2400" b="1" dirty="0"/>
              <a:t>REVIEW</a:t>
            </a:r>
            <a:endParaRPr lang="en-US" sz="2400" dirty="0"/>
          </a:p>
          <a:p>
            <a:endParaRPr lang="en-US" sz="2400" dirty="0" smtClean="0"/>
          </a:p>
          <a:p>
            <a:r>
              <a:rPr lang="en-US" sz="2400" dirty="0"/>
              <a:t>	Last time we considered four important issues for parenting our children:  </a:t>
            </a:r>
          </a:p>
          <a:p>
            <a:r>
              <a:rPr lang="en-US" sz="2400" dirty="0"/>
              <a:t>	First, it is the heart of the child that matters, as we read in Proverbs 4:23: </a:t>
            </a:r>
            <a:r>
              <a:rPr lang="en-US" sz="2400" i="1" dirty="0"/>
              <a:t>“Keep your heart with all vigilance, for from it flow the springs of life.”</a:t>
            </a:r>
            <a:r>
              <a:rPr lang="en-US" sz="2400" dirty="0"/>
              <a:t> </a:t>
            </a:r>
            <a:endParaRPr lang="en-US" sz="2400" dirty="0" smtClean="0"/>
          </a:p>
          <a:p>
            <a:r>
              <a:rPr lang="en-US" sz="2400" dirty="0"/>
              <a:t>	</a:t>
            </a:r>
            <a:r>
              <a:rPr lang="en-US" sz="2400" dirty="0" smtClean="0"/>
              <a:t>Behavior </a:t>
            </a:r>
            <a:r>
              <a:rPr lang="en-US" sz="2400" dirty="0"/>
              <a:t>flows from the heart, so that means behavior is merely a symptom of the child’s heart condition, and the wise parent will not be content with conformity of behavior, but also help the child explore the heart attitude that prompted it. </a:t>
            </a:r>
            <a:endParaRPr lang="en-US" sz="2400" dirty="0" smtClean="0"/>
          </a:p>
          <a:p>
            <a:r>
              <a:rPr lang="en-US" sz="2400" dirty="0"/>
              <a:t>	</a:t>
            </a:r>
            <a:r>
              <a:rPr lang="en-US" sz="2400" dirty="0" smtClean="0"/>
              <a:t>This </a:t>
            </a:r>
            <a:r>
              <a:rPr lang="en-US" sz="2400" dirty="0"/>
              <a:t>will lead to an understanding of sin, repentance, and God’s grace of forgiveness in Christ. </a:t>
            </a:r>
          </a:p>
          <a:p>
            <a:r>
              <a:rPr lang="en-US" sz="2400" dirty="0"/>
              <a:t>	</a:t>
            </a:r>
          </a:p>
        </p:txBody>
      </p:sp>
    </p:spTree>
    <p:extLst>
      <p:ext uri="{BB962C8B-B14F-4D97-AF65-F5344CB8AC3E}">
        <p14:creationId xmlns:p14="http://schemas.microsoft.com/office/powerpoint/2010/main" val="8868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20898" y="-20554"/>
            <a:ext cx="6730094" cy="6878553"/>
          </a:xfrm>
          <a:prstGeom prst="rect">
            <a:avLst/>
          </a:prstGeom>
        </p:spPr>
      </p:pic>
    </p:spTree>
    <p:extLst>
      <p:ext uri="{BB962C8B-B14F-4D97-AF65-F5344CB8AC3E}">
        <p14:creationId xmlns:p14="http://schemas.microsoft.com/office/powerpoint/2010/main" val="208099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6001643"/>
          </a:xfrm>
          <a:prstGeom prst="rect">
            <a:avLst/>
          </a:prstGeom>
          <a:noFill/>
        </p:spPr>
        <p:txBody>
          <a:bodyPr wrap="square" rtlCol="0">
            <a:spAutoFit/>
          </a:bodyPr>
          <a:lstStyle/>
          <a:p>
            <a:r>
              <a:rPr lang="en-US" sz="2400" b="1" dirty="0" smtClean="0"/>
              <a:t>REVIEW</a:t>
            </a:r>
            <a:endParaRPr lang="en-US" sz="2400" dirty="0"/>
          </a:p>
          <a:p>
            <a:endParaRPr lang="en-US" sz="2400" dirty="0"/>
          </a:p>
          <a:p>
            <a:r>
              <a:rPr lang="en-US" sz="2400" dirty="0"/>
              <a:t>	We also considered “shaping influences,” “those events and circumstances in a child’s developmental years that prove to be catalysts for making him or her the person they become.” (10)  </a:t>
            </a:r>
            <a:endParaRPr lang="en-US" sz="2400" dirty="0" smtClean="0"/>
          </a:p>
          <a:p>
            <a:r>
              <a:rPr lang="en-US" sz="2400" dirty="0"/>
              <a:t>	</a:t>
            </a:r>
            <a:r>
              <a:rPr lang="en-US" sz="2400" dirty="0" smtClean="0"/>
              <a:t>Shaping </a:t>
            </a:r>
            <a:r>
              <a:rPr lang="en-US" sz="2400" dirty="0"/>
              <a:t>influences will undoubtedly have a dramatic effect on the child. </a:t>
            </a:r>
            <a:endParaRPr lang="en-US" sz="2400" dirty="0" smtClean="0"/>
          </a:p>
          <a:p>
            <a:r>
              <a:rPr lang="en-US" sz="2400" dirty="0"/>
              <a:t>	</a:t>
            </a:r>
            <a:r>
              <a:rPr lang="en-US" sz="2400" dirty="0" smtClean="0"/>
              <a:t>But </a:t>
            </a:r>
            <a:r>
              <a:rPr lang="en-US" sz="2400" dirty="0"/>
              <a:t>parenting is not simply providing the best shaping influences. That would be deterministic and discount the child’s own heart and will. And it is just as foolish to deny the impact of these shaping influences as it is to neglect to provide a safe and healthy home for the child. We must do both. </a:t>
            </a:r>
            <a:endParaRPr lang="en-US" sz="2400" dirty="0" smtClean="0"/>
          </a:p>
          <a:p>
            <a:r>
              <a:rPr lang="en-US" sz="2400" dirty="0"/>
              <a:t>	</a:t>
            </a:r>
            <a:r>
              <a:rPr lang="en-US" sz="2400" dirty="0" smtClean="0"/>
              <a:t>With </a:t>
            </a:r>
            <a:r>
              <a:rPr lang="en-US" sz="2400" dirty="0"/>
              <a:t>God’s help we must try to provide the best environment for our children, but also consider the child’s heart and will and pray for God’s working from the inside out.  </a:t>
            </a:r>
          </a:p>
          <a:p>
            <a:r>
              <a:rPr lang="en-US" sz="2400" dirty="0"/>
              <a:t>	</a:t>
            </a:r>
          </a:p>
        </p:txBody>
      </p:sp>
    </p:spTree>
    <p:extLst>
      <p:ext uri="{BB962C8B-B14F-4D97-AF65-F5344CB8AC3E}">
        <p14:creationId xmlns:p14="http://schemas.microsoft.com/office/powerpoint/2010/main" val="140789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8946" y="-16652"/>
            <a:ext cx="10029811" cy="6874652"/>
          </a:xfrm>
          <a:prstGeom prst="rect">
            <a:avLst/>
          </a:prstGeom>
        </p:spPr>
      </p:pic>
    </p:spTree>
    <p:extLst>
      <p:ext uri="{BB962C8B-B14F-4D97-AF65-F5344CB8AC3E}">
        <p14:creationId xmlns:p14="http://schemas.microsoft.com/office/powerpoint/2010/main" val="196507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3785652"/>
          </a:xfrm>
          <a:prstGeom prst="rect">
            <a:avLst/>
          </a:prstGeom>
          <a:noFill/>
        </p:spPr>
        <p:txBody>
          <a:bodyPr wrap="square" rtlCol="0">
            <a:spAutoFit/>
          </a:bodyPr>
          <a:lstStyle/>
          <a:p>
            <a:r>
              <a:rPr lang="en-US" sz="2400" b="1" dirty="0" smtClean="0"/>
              <a:t>REVIEW</a:t>
            </a:r>
            <a:endParaRPr lang="en-US" sz="2400" dirty="0"/>
          </a:p>
          <a:p>
            <a:endParaRPr lang="en-US" sz="2400" dirty="0"/>
          </a:p>
          <a:p>
            <a:r>
              <a:rPr lang="en-US" sz="2400" dirty="0"/>
              <a:t>	Next, we said that it was the child’s Godward focus that determined the attitude of the heart</a:t>
            </a:r>
            <a:r>
              <a:rPr lang="en-US" sz="2400" dirty="0" smtClean="0"/>
              <a:t>.</a:t>
            </a:r>
          </a:p>
          <a:p>
            <a:r>
              <a:rPr lang="en-US" sz="2400" dirty="0"/>
              <a:t>	</a:t>
            </a:r>
            <a:r>
              <a:rPr lang="en-US" sz="2400" dirty="0" smtClean="0"/>
              <a:t> </a:t>
            </a:r>
            <a:r>
              <a:rPr lang="en-US" sz="2400" dirty="0"/>
              <a:t>No child is born neutral. We are all religious by nature. We all have to look to something outside ourselves for our help and comfort, so either we will look to God or to idols. </a:t>
            </a:r>
            <a:endParaRPr lang="en-US" sz="2400" dirty="0" smtClean="0"/>
          </a:p>
          <a:p>
            <a:r>
              <a:rPr lang="en-US" sz="2400" dirty="0"/>
              <a:t>	</a:t>
            </a:r>
            <a:r>
              <a:rPr lang="en-US" sz="2400" dirty="0" smtClean="0"/>
              <a:t>And </a:t>
            </a:r>
            <a:r>
              <a:rPr lang="en-US" sz="2400" dirty="0"/>
              <a:t>so that is where the real work takes place, working and praying for the child’s heart to be oriented toward God, trusting and hoping in him.</a:t>
            </a:r>
          </a:p>
        </p:txBody>
      </p:sp>
    </p:spTree>
    <p:extLst>
      <p:ext uri="{BB962C8B-B14F-4D97-AF65-F5344CB8AC3E}">
        <p14:creationId xmlns:p14="http://schemas.microsoft.com/office/powerpoint/2010/main" val="331537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774682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6001643"/>
          </a:xfrm>
          <a:prstGeom prst="rect">
            <a:avLst/>
          </a:prstGeom>
          <a:noFill/>
        </p:spPr>
        <p:txBody>
          <a:bodyPr wrap="square" rtlCol="0">
            <a:spAutoFit/>
          </a:bodyPr>
          <a:lstStyle/>
          <a:p>
            <a:r>
              <a:rPr lang="en-US" sz="2400" b="1" dirty="0" smtClean="0"/>
              <a:t>REVIEW</a:t>
            </a:r>
            <a:endParaRPr lang="en-US" sz="2400" dirty="0"/>
          </a:p>
          <a:p>
            <a:endParaRPr lang="en-US" sz="2400" dirty="0"/>
          </a:p>
          <a:p>
            <a:r>
              <a:rPr lang="en-US" sz="2400" dirty="0"/>
              <a:t>	And lastly we noted that God, the great King, ordains to govern his world through human agency. </a:t>
            </a:r>
            <a:endParaRPr lang="en-US" sz="2400" dirty="0" smtClean="0"/>
          </a:p>
          <a:p>
            <a:r>
              <a:rPr lang="en-US" sz="2400" dirty="0"/>
              <a:t>	</a:t>
            </a:r>
            <a:r>
              <a:rPr lang="en-US" sz="2400" dirty="0" smtClean="0"/>
              <a:t>And </a:t>
            </a:r>
            <a:r>
              <a:rPr lang="en-US" sz="2400" dirty="0"/>
              <a:t>in the area of the family God has ordained to teach and train, to shepherd the children who belong to him through the agency of parents. </a:t>
            </a:r>
            <a:endParaRPr lang="en-US" sz="2400" dirty="0" smtClean="0"/>
          </a:p>
          <a:p>
            <a:r>
              <a:rPr lang="en-US" sz="2400" dirty="0"/>
              <a:t>	</a:t>
            </a:r>
            <a:r>
              <a:rPr lang="en-US" sz="2400" dirty="0" smtClean="0"/>
              <a:t>So </a:t>
            </a:r>
            <a:r>
              <a:rPr lang="en-US" sz="2400" dirty="0"/>
              <a:t>parents are in charge as governors watching over and shepherding the children God has entrusted to them. Parents are not mere providers or advisors, but shepherds. </a:t>
            </a:r>
            <a:endParaRPr lang="en-US" sz="2400" dirty="0" smtClean="0"/>
          </a:p>
          <a:p>
            <a:r>
              <a:rPr lang="en-US" sz="2400" dirty="0"/>
              <a:t>	</a:t>
            </a:r>
            <a:r>
              <a:rPr lang="en-US" sz="2400" dirty="0" smtClean="0"/>
              <a:t>Parents </a:t>
            </a:r>
            <a:r>
              <a:rPr lang="en-US" sz="2400" dirty="0"/>
              <a:t>who become angry with their children confuse this greatly. They are treating the children as though they belong to them and answer to them instead of to God. </a:t>
            </a:r>
            <a:endParaRPr lang="en-US" sz="2400" dirty="0" smtClean="0"/>
          </a:p>
          <a:p>
            <a:r>
              <a:rPr lang="en-US" sz="2400" dirty="0"/>
              <a:t>	</a:t>
            </a:r>
            <a:r>
              <a:rPr lang="en-US" sz="2400" dirty="0" smtClean="0"/>
              <a:t>But </a:t>
            </a:r>
            <a:r>
              <a:rPr lang="en-US" sz="2400" dirty="0"/>
              <a:t>parents and children are all in the same boat together, with differing roles, but still both accountable to God. </a:t>
            </a:r>
          </a:p>
          <a:p>
            <a:r>
              <a:rPr lang="en-US" sz="2400" dirty="0"/>
              <a:t>	</a:t>
            </a:r>
          </a:p>
        </p:txBody>
      </p:sp>
    </p:spTree>
    <p:extLst>
      <p:ext uri="{BB962C8B-B14F-4D97-AF65-F5344CB8AC3E}">
        <p14:creationId xmlns:p14="http://schemas.microsoft.com/office/powerpoint/2010/main" val="398123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1890133"/>
          </a:xfrm>
        </p:spPr>
        <p:txBody>
          <a:bodyPr/>
          <a:lstStyle/>
          <a:p>
            <a:r>
              <a:rPr lang="en-US" dirty="0" smtClean="0"/>
              <a:t>SHEPHERDING A </a:t>
            </a:r>
            <a:br>
              <a:rPr lang="en-US" dirty="0" smtClean="0"/>
            </a:br>
            <a:r>
              <a:rPr lang="en-US" dirty="0" smtClean="0"/>
              <a:t>CHILD’S HEART</a:t>
            </a:r>
            <a:endParaRPr lang="en-US" dirty="0"/>
          </a:p>
        </p:txBody>
      </p:sp>
      <p:sp>
        <p:nvSpPr>
          <p:cNvPr id="3" name="Subtitle 2"/>
          <p:cNvSpPr>
            <a:spLocks noGrp="1"/>
          </p:cNvSpPr>
          <p:nvPr>
            <p:ph type="subTitle" idx="1"/>
          </p:nvPr>
        </p:nvSpPr>
        <p:spPr>
          <a:xfrm>
            <a:off x="684212" y="2910469"/>
            <a:ext cx="6400800" cy="3512634"/>
          </a:xfrm>
        </p:spPr>
        <p:txBody>
          <a:bodyPr>
            <a:normAutofit/>
          </a:bodyPr>
          <a:lstStyle/>
          <a:p>
            <a:r>
              <a:rPr lang="en-US" sz="2800" dirty="0" smtClean="0"/>
              <a:t>Part Two: </a:t>
            </a:r>
          </a:p>
          <a:p>
            <a:r>
              <a:rPr lang="en-US" sz="2800" dirty="0"/>
              <a:t>	</a:t>
            </a:r>
            <a:r>
              <a:rPr lang="en-US" sz="2800" dirty="0" smtClean="0"/>
              <a:t>Examining Common Goals</a:t>
            </a:r>
          </a:p>
          <a:p>
            <a:r>
              <a:rPr lang="en-US" sz="2800" dirty="0"/>
              <a:t>	</a:t>
            </a:r>
            <a:r>
              <a:rPr lang="en-US" sz="2800" dirty="0" smtClean="0"/>
              <a:t>Re-Working These Goals</a:t>
            </a:r>
          </a:p>
          <a:p>
            <a:r>
              <a:rPr lang="en-US" sz="2800" dirty="0"/>
              <a:t>	</a:t>
            </a:r>
            <a:r>
              <a:rPr lang="en-US" sz="2800" dirty="0" smtClean="0"/>
              <a:t>Discarding Unbiblical Methods</a:t>
            </a:r>
          </a:p>
          <a:p>
            <a:r>
              <a:rPr lang="en-US" sz="2800" dirty="0"/>
              <a:t>	</a:t>
            </a:r>
            <a:r>
              <a:rPr lang="en-US" sz="2800" dirty="0" smtClean="0"/>
              <a:t>Embracing Biblical Methods: </a:t>
            </a:r>
          </a:p>
          <a:p>
            <a:r>
              <a:rPr lang="en-US" sz="2800" dirty="0"/>
              <a:t>	</a:t>
            </a:r>
            <a:r>
              <a:rPr lang="en-US" sz="2800" dirty="0" smtClean="0"/>
              <a:t>	Communication</a:t>
            </a:r>
            <a:endParaRPr lang="en-US" sz="2800" dirty="0"/>
          </a:p>
        </p:txBody>
      </p:sp>
    </p:spTree>
    <p:extLst>
      <p:ext uri="{BB962C8B-B14F-4D97-AF65-F5344CB8AC3E}">
        <p14:creationId xmlns:p14="http://schemas.microsoft.com/office/powerpoint/2010/main" val="526552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1200329"/>
          </a:xfrm>
          <a:prstGeom prst="rect">
            <a:avLst/>
          </a:prstGeom>
          <a:noFill/>
        </p:spPr>
        <p:txBody>
          <a:bodyPr wrap="square" rtlCol="0">
            <a:spAutoFit/>
          </a:bodyPr>
          <a:lstStyle/>
          <a:p>
            <a:r>
              <a:rPr lang="en-US" sz="2400" dirty="0"/>
              <a:t>I. EXAMINING OUR GOALS</a:t>
            </a:r>
          </a:p>
          <a:p>
            <a:r>
              <a:rPr lang="en-US" sz="2400" dirty="0"/>
              <a:t> </a:t>
            </a:r>
          </a:p>
          <a:p>
            <a:r>
              <a:rPr lang="en-US" sz="2400" dirty="0"/>
              <a:t>	And today we want to consider the matter of goals. </a:t>
            </a:r>
            <a:endParaRPr lang="en-US" sz="2400" dirty="0" smtClean="0"/>
          </a:p>
        </p:txBody>
      </p:sp>
    </p:spTree>
    <p:extLst>
      <p:ext uri="{BB962C8B-B14F-4D97-AF65-F5344CB8AC3E}">
        <p14:creationId xmlns:p14="http://schemas.microsoft.com/office/powerpoint/2010/main" val="17835042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214" y="0"/>
            <a:ext cx="12219214" cy="6842760"/>
          </a:xfrm>
          <a:prstGeom prst="rect">
            <a:avLst/>
          </a:prstGeom>
        </p:spPr>
      </p:pic>
    </p:spTree>
    <p:extLst>
      <p:ext uri="{BB962C8B-B14F-4D97-AF65-F5344CB8AC3E}">
        <p14:creationId xmlns:p14="http://schemas.microsoft.com/office/powerpoint/2010/main" val="828836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154984"/>
          </a:xfrm>
          <a:prstGeom prst="rect">
            <a:avLst/>
          </a:prstGeom>
          <a:noFill/>
        </p:spPr>
        <p:txBody>
          <a:bodyPr wrap="square" rtlCol="0">
            <a:spAutoFit/>
          </a:bodyPr>
          <a:lstStyle/>
          <a:p>
            <a:r>
              <a:rPr lang="en-US" sz="2400" dirty="0"/>
              <a:t>I. EXAMINING OUR GOALS</a:t>
            </a:r>
          </a:p>
          <a:p>
            <a:r>
              <a:rPr lang="en-US" sz="2400" dirty="0"/>
              <a:t> </a:t>
            </a:r>
          </a:p>
          <a:p>
            <a:r>
              <a:rPr lang="en-US" sz="2400" dirty="0"/>
              <a:t>	</a:t>
            </a:r>
            <a:r>
              <a:rPr lang="en-US" sz="2400" dirty="0" smtClean="0"/>
              <a:t>What </a:t>
            </a:r>
            <a:r>
              <a:rPr lang="en-US" sz="2400" dirty="0"/>
              <a:t>goals do we have for our children? More importantly, where did we get these goals? And even more importantly, are these worthy biblical goals?  </a:t>
            </a:r>
            <a:endParaRPr lang="en-US" sz="2400" dirty="0" smtClean="0"/>
          </a:p>
          <a:p>
            <a:r>
              <a:rPr lang="en-US" sz="2400" dirty="0"/>
              <a:t>	</a:t>
            </a:r>
            <a:r>
              <a:rPr lang="en-US" sz="2400" dirty="0" smtClean="0"/>
              <a:t>So </a:t>
            </a:r>
            <a:r>
              <a:rPr lang="en-US" sz="2400" dirty="0"/>
              <a:t>in the first section we will evaluate common goals parents share for their children. </a:t>
            </a:r>
            <a:endParaRPr lang="en-US" sz="2400" dirty="0" smtClean="0"/>
          </a:p>
          <a:p>
            <a:r>
              <a:rPr lang="en-US" sz="2400" dirty="0"/>
              <a:t>	</a:t>
            </a:r>
            <a:r>
              <a:rPr lang="en-US" sz="2400" dirty="0" smtClean="0"/>
              <a:t>And </a:t>
            </a:r>
            <a:r>
              <a:rPr lang="en-US" sz="2400" dirty="0"/>
              <a:t>in the next segment, we will re-evaluate these goals from a biblical perspective, hopefully arriving at better, more God-honoring goals. </a:t>
            </a:r>
          </a:p>
          <a:p>
            <a:r>
              <a:rPr lang="en-US" sz="2400" dirty="0"/>
              <a:t>	</a:t>
            </a:r>
          </a:p>
        </p:txBody>
      </p:sp>
    </p:spTree>
    <p:extLst>
      <p:ext uri="{BB962C8B-B14F-4D97-AF65-F5344CB8AC3E}">
        <p14:creationId xmlns:p14="http://schemas.microsoft.com/office/powerpoint/2010/main" val="264383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154984"/>
          </a:xfrm>
          <a:prstGeom prst="rect">
            <a:avLst/>
          </a:prstGeom>
          <a:noFill/>
        </p:spPr>
        <p:txBody>
          <a:bodyPr wrap="square" rtlCol="0">
            <a:spAutoFit/>
          </a:bodyPr>
          <a:lstStyle/>
          <a:p>
            <a:r>
              <a:rPr lang="en-US" sz="2400" dirty="0"/>
              <a:t>I. EXAMINING OUR GOALS</a:t>
            </a:r>
          </a:p>
          <a:p>
            <a:r>
              <a:rPr lang="en-US" sz="2400" dirty="0"/>
              <a:t> </a:t>
            </a:r>
          </a:p>
          <a:p>
            <a:r>
              <a:rPr lang="en-US" sz="2400" dirty="0"/>
              <a:t>	And here’s where we need to apply to ourselves one of the important biblical truths we spoke of last time. </a:t>
            </a:r>
            <a:endParaRPr lang="en-US" sz="2400" dirty="0" smtClean="0"/>
          </a:p>
          <a:p>
            <a:r>
              <a:rPr lang="en-US" sz="2400" dirty="0"/>
              <a:t>	</a:t>
            </a:r>
            <a:r>
              <a:rPr lang="en-US" sz="2400" dirty="0" smtClean="0"/>
              <a:t>People </a:t>
            </a:r>
            <a:r>
              <a:rPr lang="en-US" sz="2400" dirty="0"/>
              <a:t>are natural born sinners, every one of us. We are born, even conceived in sin, twisted and bent inward toward self. Martin Luther referred to this phenomenon as “</a:t>
            </a:r>
            <a:r>
              <a:rPr lang="en-US" sz="2400" dirty="0" err="1" smtClean="0"/>
              <a:t>incurvatus</a:t>
            </a:r>
            <a:r>
              <a:rPr lang="en-US" sz="2400" dirty="0" smtClean="0"/>
              <a:t> </a:t>
            </a:r>
            <a:r>
              <a:rPr lang="en-US" sz="2400" dirty="0"/>
              <a:t>in </a:t>
            </a:r>
            <a:r>
              <a:rPr lang="en-US" sz="2400" dirty="0" smtClean="0"/>
              <a:t>se,” </a:t>
            </a:r>
            <a:r>
              <a:rPr lang="en-US" sz="2400" dirty="0"/>
              <a:t>the self hopelessly curved in on itself. </a:t>
            </a:r>
            <a:endParaRPr lang="en-US" sz="2400" dirty="0" smtClean="0"/>
          </a:p>
          <a:p>
            <a:r>
              <a:rPr lang="en-US" sz="2400" dirty="0"/>
              <a:t>	</a:t>
            </a:r>
            <a:r>
              <a:rPr lang="en-US" sz="2400" dirty="0" smtClean="0"/>
              <a:t>And </a:t>
            </a:r>
            <a:r>
              <a:rPr lang="en-US" sz="2400" dirty="0"/>
              <a:t>what this means is that all people in the world, for all our uniqueness, are bent in the same way. We all have the same, sinful script written on our hearts. </a:t>
            </a:r>
          </a:p>
        </p:txBody>
      </p:sp>
    </p:spTree>
    <p:extLst>
      <p:ext uri="{BB962C8B-B14F-4D97-AF65-F5344CB8AC3E}">
        <p14:creationId xmlns:p14="http://schemas.microsoft.com/office/powerpoint/2010/main" val="206269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3854" y="-33273"/>
            <a:ext cx="5687122" cy="6879583"/>
          </a:xfrm>
          <a:prstGeom prst="rect">
            <a:avLst/>
          </a:prstGeom>
        </p:spPr>
      </p:pic>
    </p:spTree>
    <p:extLst>
      <p:ext uri="{BB962C8B-B14F-4D97-AF65-F5344CB8AC3E}">
        <p14:creationId xmlns:p14="http://schemas.microsoft.com/office/powerpoint/2010/main" val="9134043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524315"/>
          </a:xfrm>
          <a:prstGeom prst="rect">
            <a:avLst/>
          </a:prstGeom>
          <a:noFill/>
        </p:spPr>
        <p:txBody>
          <a:bodyPr wrap="square" rtlCol="0">
            <a:spAutoFit/>
          </a:bodyPr>
          <a:lstStyle/>
          <a:p>
            <a:r>
              <a:rPr lang="en-US" sz="2400" dirty="0"/>
              <a:t>I. EXAMINING OUR GOALS</a:t>
            </a:r>
          </a:p>
          <a:p>
            <a:r>
              <a:rPr lang="en-US" sz="2400" dirty="0"/>
              <a:t> </a:t>
            </a:r>
          </a:p>
          <a:p>
            <a:r>
              <a:rPr lang="en-US" sz="2400" dirty="0"/>
              <a:t>	</a:t>
            </a:r>
            <a:r>
              <a:rPr lang="en-US" sz="2400" dirty="0" smtClean="0"/>
              <a:t>This sinful </a:t>
            </a:r>
            <a:r>
              <a:rPr lang="en-US" sz="2400" dirty="0"/>
              <a:t>script which is the same for all of us tends to define what is normal. </a:t>
            </a:r>
            <a:endParaRPr lang="en-US" sz="2400" dirty="0" smtClean="0"/>
          </a:p>
          <a:p>
            <a:r>
              <a:rPr lang="en-US" sz="2400" dirty="0"/>
              <a:t>	</a:t>
            </a:r>
            <a:r>
              <a:rPr lang="en-US" sz="2400" dirty="0" smtClean="0"/>
              <a:t>This </a:t>
            </a:r>
            <a:r>
              <a:rPr lang="en-US" sz="2400" dirty="0"/>
              <a:t>“normal” tends to become, whether written or unspoken, the basic assumptions of our culture which often go unchallenged and even unexamined. </a:t>
            </a:r>
            <a:endParaRPr lang="en-US" sz="2400" dirty="0" smtClean="0"/>
          </a:p>
          <a:p>
            <a:r>
              <a:rPr lang="en-US" sz="2400" dirty="0"/>
              <a:t>	</a:t>
            </a:r>
            <a:r>
              <a:rPr lang="en-US" sz="2400" dirty="0" smtClean="0"/>
              <a:t>These </a:t>
            </a:r>
            <a:r>
              <a:rPr lang="en-US" sz="2400" dirty="0"/>
              <a:t>are the social norms which we all accept and all subtly enforce, through peer pressure. </a:t>
            </a:r>
            <a:endParaRPr lang="en-US" sz="2400" dirty="0" smtClean="0"/>
          </a:p>
          <a:p>
            <a:r>
              <a:rPr lang="en-US" sz="2400" dirty="0"/>
              <a:t>	</a:t>
            </a:r>
            <a:r>
              <a:rPr lang="en-US" sz="2400" dirty="0" smtClean="0"/>
              <a:t>But </a:t>
            </a:r>
            <a:r>
              <a:rPr lang="en-US" sz="2400" dirty="0"/>
              <a:t>this “normal” is really a warped and unbiblical way of thinking and understanding and living.  </a:t>
            </a:r>
          </a:p>
          <a:p>
            <a:r>
              <a:rPr lang="en-US" sz="2400" dirty="0"/>
              <a:t>	</a:t>
            </a:r>
          </a:p>
        </p:txBody>
      </p:sp>
    </p:spTree>
    <p:extLst>
      <p:ext uri="{BB962C8B-B14F-4D97-AF65-F5344CB8AC3E}">
        <p14:creationId xmlns:p14="http://schemas.microsoft.com/office/powerpoint/2010/main" val="29509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893647"/>
          </a:xfrm>
          <a:prstGeom prst="rect">
            <a:avLst/>
          </a:prstGeom>
          <a:noFill/>
        </p:spPr>
        <p:txBody>
          <a:bodyPr wrap="square" rtlCol="0">
            <a:spAutoFit/>
          </a:bodyPr>
          <a:lstStyle/>
          <a:p>
            <a:r>
              <a:rPr lang="en-US" sz="2400" dirty="0"/>
              <a:t>I. EXAMINING OUR GOALS</a:t>
            </a:r>
          </a:p>
          <a:p>
            <a:r>
              <a:rPr lang="en-US" sz="2400" dirty="0"/>
              <a:t> </a:t>
            </a:r>
          </a:p>
          <a:p>
            <a:r>
              <a:rPr lang="en-US" sz="2400" dirty="0"/>
              <a:t>	The Bible calls this “normal” set of assumptions and expectations “the world” or “worldliness” or “adopting the sinful pattern of this world.” </a:t>
            </a:r>
            <a:endParaRPr lang="en-US" sz="2400" dirty="0" smtClean="0"/>
          </a:p>
          <a:p>
            <a:r>
              <a:rPr lang="en-US" sz="2400" dirty="0"/>
              <a:t>	</a:t>
            </a:r>
            <a:r>
              <a:rPr lang="en-US" sz="2400" dirty="0" smtClean="0"/>
              <a:t>And </a:t>
            </a:r>
            <a:r>
              <a:rPr lang="en-US" sz="2400" dirty="0"/>
              <a:t>typically, this worldliness has three features: </a:t>
            </a:r>
            <a:endParaRPr lang="en-US" sz="2400" dirty="0" smtClean="0"/>
          </a:p>
          <a:p>
            <a:r>
              <a:rPr lang="en-US" sz="2400" dirty="0"/>
              <a:t>	</a:t>
            </a:r>
            <a:r>
              <a:rPr lang="en-US" sz="2400" dirty="0" smtClean="0"/>
              <a:t>	(</a:t>
            </a:r>
            <a:r>
              <a:rPr lang="en-US" sz="2400" dirty="0"/>
              <a:t>1) it is thoroughly self-centered; </a:t>
            </a:r>
            <a:endParaRPr lang="en-US" sz="2400" dirty="0" smtClean="0"/>
          </a:p>
          <a:p>
            <a:r>
              <a:rPr lang="en-US" sz="2400" dirty="0"/>
              <a:t>	</a:t>
            </a:r>
            <a:r>
              <a:rPr lang="en-US" sz="2400" dirty="0" smtClean="0"/>
              <a:t>	(</a:t>
            </a:r>
            <a:r>
              <a:rPr lang="en-US" sz="2400" dirty="0"/>
              <a:t>2) it is completely focused on this life only; and </a:t>
            </a:r>
            <a:endParaRPr lang="en-US" sz="2400" dirty="0" smtClean="0"/>
          </a:p>
          <a:p>
            <a:r>
              <a:rPr lang="en-US" sz="2400" dirty="0"/>
              <a:t>	</a:t>
            </a:r>
            <a:r>
              <a:rPr lang="en-US" sz="2400" dirty="0" smtClean="0"/>
              <a:t>	(</a:t>
            </a:r>
            <a:r>
              <a:rPr lang="en-US" sz="2400" dirty="0"/>
              <a:t>3) it works very hard at excluding God from the picture, banishing him completely, or at least relegating him to some marginal, secondary role as “helper.” </a:t>
            </a:r>
            <a:endParaRPr lang="en-US" sz="2400" dirty="0" smtClean="0"/>
          </a:p>
          <a:p>
            <a:r>
              <a:rPr lang="en-US" sz="2400" dirty="0"/>
              <a:t>	</a:t>
            </a:r>
            <a:r>
              <a:rPr lang="en-US" sz="2400" dirty="0" smtClean="0"/>
              <a:t>The </a:t>
            </a:r>
            <a:r>
              <a:rPr lang="en-US" sz="2400" dirty="0"/>
              <a:t>world is that subtle or not so subtle perspective and pressure in the larger culture that makes sin seem normal and godliness seem </a:t>
            </a:r>
            <a:r>
              <a:rPr lang="en-US" sz="2400" dirty="0" smtClean="0"/>
              <a:t>stupid. </a:t>
            </a:r>
            <a:endParaRPr lang="en-US" sz="2400" dirty="0"/>
          </a:p>
          <a:p>
            <a:r>
              <a:rPr lang="en-US" sz="2400" dirty="0"/>
              <a:t>	</a:t>
            </a:r>
          </a:p>
        </p:txBody>
      </p:sp>
    </p:spTree>
    <p:extLst>
      <p:ext uri="{BB962C8B-B14F-4D97-AF65-F5344CB8AC3E}">
        <p14:creationId xmlns:p14="http://schemas.microsoft.com/office/powerpoint/2010/main" val="50024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31687" y="-35313"/>
            <a:ext cx="6958361" cy="6958361"/>
          </a:xfrm>
          <a:prstGeom prst="rect">
            <a:avLst/>
          </a:prstGeom>
        </p:spPr>
      </p:pic>
    </p:spTree>
    <p:extLst>
      <p:ext uri="{BB962C8B-B14F-4D97-AF65-F5344CB8AC3E}">
        <p14:creationId xmlns:p14="http://schemas.microsoft.com/office/powerpoint/2010/main" val="21313998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2308324"/>
          </a:xfrm>
          <a:prstGeom prst="rect">
            <a:avLst/>
          </a:prstGeom>
          <a:noFill/>
        </p:spPr>
        <p:txBody>
          <a:bodyPr wrap="square" rtlCol="0">
            <a:spAutoFit/>
          </a:bodyPr>
          <a:lstStyle/>
          <a:p>
            <a:r>
              <a:rPr lang="en-US" sz="2400" dirty="0"/>
              <a:t>I. EXAMINING OUR GOALS</a:t>
            </a:r>
          </a:p>
          <a:p>
            <a:r>
              <a:rPr lang="en-US" sz="2400" dirty="0"/>
              <a:t> </a:t>
            </a:r>
          </a:p>
          <a:p>
            <a:r>
              <a:rPr lang="en-US" sz="2400" dirty="0"/>
              <a:t>	And the truth is that without careful self-examination and reflection on God’s Word, even sincere Christians will drink deeply from the well of the world and will imbibe these worldly attitudes, accepting them at face value as “normal.” </a:t>
            </a:r>
            <a:endParaRPr lang="en-US" sz="2400" dirty="0" smtClean="0"/>
          </a:p>
        </p:txBody>
      </p:sp>
    </p:spTree>
    <p:extLst>
      <p:ext uri="{BB962C8B-B14F-4D97-AF65-F5344CB8AC3E}">
        <p14:creationId xmlns:p14="http://schemas.microsoft.com/office/powerpoint/2010/main" val="13285150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6001643"/>
          </a:xfrm>
          <a:prstGeom prst="rect">
            <a:avLst/>
          </a:prstGeom>
          <a:noFill/>
        </p:spPr>
        <p:txBody>
          <a:bodyPr wrap="square" rtlCol="0">
            <a:spAutoFit/>
          </a:bodyPr>
          <a:lstStyle/>
          <a:p>
            <a:r>
              <a:rPr lang="en-US" sz="2400" dirty="0"/>
              <a:t>I. EXAMINING OUR GOALS</a:t>
            </a:r>
          </a:p>
          <a:p>
            <a:r>
              <a:rPr lang="en-US" sz="2400" dirty="0"/>
              <a:t> </a:t>
            </a:r>
          </a:p>
          <a:p>
            <a:r>
              <a:rPr lang="en-US" sz="2400" dirty="0"/>
              <a:t>	</a:t>
            </a:r>
            <a:r>
              <a:rPr lang="en-US" sz="2400" dirty="0" smtClean="0"/>
              <a:t>It </a:t>
            </a:r>
            <a:r>
              <a:rPr lang="en-US" sz="2400" dirty="0"/>
              <a:t>reminds me of the story of a young newlywed who went to cook a ham for the first time. But she didn’t know how to cook a ham, so she called her mother who said, “Cut the end off, put it in a pan, and bake it in the oven.” </a:t>
            </a:r>
            <a:endParaRPr lang="en-US" sz="2400" dirty="0" smtClean="0"/>
          </a:p>
          <a:p>
            <a:r>
              <a:rPr lang="en-US" sz="2400" dirty="0"/>
              <a:t>	</a:t>
            </a:r>
            <a:r>
              <a:rPr lang="en-US" sz="2400" dirty="0" smtClean="0"/>
              <a:t>The </a:t>
            </a:r>
            <a:r>
              <a:rPr lang="en-US" sz="2400" dirty="0"/>
              <a:t>daughter asked, “Why do you cut the end off?” Her mother replied, “I don’t know, that’s just what your grandmother did.” </a:t>
            </a:r>
            <a:endParaRPr lang="en-US" sz="2400" dirty="0" smtClean="0"/>
          </a:p>
          <a:p>
            <a:r>
              <a:rPr lang="en-US" sz="2400" dirty="0"/>
              <a:t>	</a:t>
            </a:r>
            <a:r>
              <a:rPr lang="en-US" sz="2400" dirty="0" smtClean="0"/>
              <a:t>So </a:t>
            </a:r>
            <a:r>
              <a:rPr lang="en-US" sz="2400" dirty="0"/>
              <a:t>the newlywed called her grandmother and asked her why she cut the end off the ham before she baked it. </a:t>
            </a:r>
            <a:endParaRPr lang="en-US" sz="2400" dirty="0" smtClean="0"/>
          </a:p>
          <a:p>
            <a:r>
              <a:rPr lang="en-US" sz="2400" dirty="0"/>
              <a:t>	</a:t>
            </a:r>
            <a:r>
              <a:rPr lang="en-US" sz="2400" dirty="0" smtClean="0"/>
              <a:t>“</a:t>
            </a:r>
            <a:r>
              <a:rPr lang="en-US" sz="2400" dirty="0"/>
              <a:t>Oh,” the grandmother replied, “that’s because my pan was too short.” </a:t>
            </a:r>
            <a:endParaRPr lang="en-US" sz="2400" dirty="0" smtClean="0"/>
          </a:p>
          <a:p>
            <a:r>
              <a:rPr lang="en-US" sz="2400" dirty="0"/>
              <a:t>	</a:t>
            </a:r>
            <a:r>
              <a:rPr lang="en-US" sz="2400" dirty="0" smtClean="0"/>
              <a:t>So </a:t>
            </a:r>
            <a:r>
              <a:rPr lang="en-US" sz="2400" dirty="0"/>
              <a:t>without critical examination, we can often accept attitudes, goals, and practices that may have no purpose, or even worse, may be worldly and sinful.</a:t>
            </a:r>
          </a:p>
          <a:p>
            <a:r>
              <a:rPr lang="en-US" sz="2400" dirty="0"/>
              <a:t>	</a:t>
            </a:r>
          </a:p>
        </p:txBody>
      </p:sp>
    </p:spTree>
    <p:extLst>
      <p:ext uri="{BB962C8B-B14F-4D97-AF65-F5344CB8AC3E}">
        <p14:creationId xmlns:p14="http://schemas.microsoft.com/office/powerpoint/2010/main" val="317822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34897" y="899547"/>
            <a:ext cx="3327680" cy="4447889"/>
          </a:xfrm>
          <a:prstGeom prst="rect">
            <a:avLst/>
          </a:prstGeom>
        </p:spPr>
      </p:pic>
      <p:pic>
        <p:nvPicPr>
          <p:cNvPr id="4" name="Picture 3"/>
          <p:cNvPicPr>
            <a:picLocks noChangeAspect="1"/>
          </p:cNvPicPr>
          <p:nvPr/>
        </p:nvPicPr>
        <p:blipFill>
          <a:blip r:embed="rId3"/>
          <a:stretch>
            <a:fillRect/>
          </a:stretch>
        </p:blipFill>
        <p:spPr>
          <a:xfrm>
            <a:off x="6625959" y="899547"/>
            <a:ext cx="4442961" cy="4442961"/>
          </a:xfrm>
          <a:prstGeom prst="rect">
            <a:avLst/>
          </a:prstGeom>
        </p:spPr>
      </p:pic>
    </p:spTree>
    <p:extLst>
      <p:ext uri="{BB962C8B-B14F-4D97-AF65-F5344CB8AC3E}">
        <p14:creationId xmlns:p14="http://schemas.microsoft.com/office/powerpoint/2010/main" val="17259705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893647"/>
          </a:xfrm>
          <a:prstGeom prst="rect">
            <a:avLst/>
          </a:prstGeom>
          <a:noFill/>
        </p:spPr>
        <p:txBody>
          <a:bodyPr wrap="square" rtlCol="0">
            <a:spAutoFit/>
          </a:bodyPr>
          <a:lstStyle/>
          <a:p>
            <a:r>
              <a:rPr lang="en-US" sz="2400" dirty="0"/>
              <a:t>I. EXAMINING OUR GOALS</a:t>
            </a:r>
          </a:p>
          <a:p>
            <a:r>
              <a:rPr lang="en-US" sz="2400" dirty="0"/>
              <a:t> </a:t>
            </a:r>
          </a:p>
          <a:p>
            <a:r>
              <a:rPr lang="en-US" sz="2400" dirty="0"/>
              <a:t>	</a:t>
            </a:r>
            <a:r>
              <a:rPr lang="en-US" sz="2400" dirty="0" err="1"/>
              <a:t>Tedd</a:t>
            </a:r>
            <a:r>
              <a:rPr lang="en-US" sz="2400" dirty="0"/>
              <a:t> Tripp lists seven of these common goals parents share for their children. </a:t>
            </a:r>
          </a:p>
          <a:p>
            <a:r>
              <a:rPr lang="en-US" sz="2400" dirty="0"/>
              <a:t>	1. Developing special skills</a:t>
            </a:r>
          </a:p>
          <a:p>
            <a:r>
              <a:rPr lang="en-US" sz="2400" dirty="0"/>
              <a:t>	2. Psychological adjustment</a:t>
            </a:r>
          </a:p>
          <a:p>
            <a:r>
              <a:rPr lang="en-US" sz="2400" dirty="0"/>
              <a:t>	3. That their children be saved</a:t>
            </a:r>
          </a:p>
          <a:p>
            <a:r>
              <a:rPr lang="en-US" sz="2400" dirty="0"/>
              <a:t>	4. Family worship</a:t>
            </a:r>
          </a:p>
          <a:p>
            <a:r>
              <a:rPr lang="en-US" sz="2400" dirty="0"/>
              <a:t>	5. Well-behaved children</a:t>
            </a:r>
          </a:p>
          <a:p>
            <a:r>
              <a:rPr lang="en-US" sz="2400" dirty="0"/>
              <a:t>	6. A good education</a:t>
            </a:r>
          </a:p>
          <a:p>
            <a:r>
              <a:rPr lang="en-US" sz="2400" dirty="0"/>
              <a:t>	7. Control</a:t>
            </a:r>
          </a:p>
          <a:p>
            <a:endParaRPr lang="en-US" sz="2400" dirty="0" smtClean="0"/>
          </a:p>
          <a:p>
            <a:r>
              <a:rPr lang="en-US" sz="2400" dirty="0"/>
              <a:t>	</a:t>
            </a:r>
          </a:p>
        </p:txBody>
      </p:sp>
    </p:spTree>
    <p:extLst>
      <p:ext uri="{BB962C8B-B14F-4D97-AF65-F5344CB8AC3E}">
        <p14:creationId xmlns:p14="http://schemas.microsoft.com/office/powerpoint/2010/main" val="296290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fade">
                                      <p:cBhvr>
                                        <p:cTn id="3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5262979"/>
          </a:xfrm>
          <a:prstGeom prst="rect">
            <a:avLst/>
          </a:prstGeom>
          <a:noFill/>
        </p:spPr>
        <p:txBody>
          <a:bodyPr wrap="square" rtlCol="0">
            <a:spAutoFit/>
          </a:bodyPr>
          <a:lstStyle/>
          <a:p>
            <a:r>
              <a:rPr lang="en-US" sz="2400" dirty="0"/>
              <a:t>I. EXAMINING OUR GOALS</a:t>
            </a:r>
          </a:p>
          <a:p>
            <a:r>
              <a:rPr lang="en-US" sz="2400" dirty="0"/>
              <a:t> </a:t>
            </a:r>
          </a:p>
          <a:p>
            <a:r>
              <a:rPr lang="en-US" sz="2400" dirty="0"/>
              <a:t>	</a:t>
            </a:r>
            <a:r>
              <a:rPr lang="en-US" sz="2400" dirty="0" err="1"/>
              <a:t>Tedd</a:t>
            </a:r>
            <a:r>
              <a:rPr lang="en-US" sz="2400" dirty="0"/>
              <a:t> Tripp lists seven of these common goals parents share for their children. </a:t>
            </a:r>
          </a:p>
          <a:p>
            <a:r>
              <a:rPr lang="en-US" sz="2400" b="1" dirty="0"/>
              <a:t>	</a:t>
            </a:r>
            <a:r>
              <a:rPr lang="en-US" sz="2400" b="1" dirty="0" smtClean="0"/>
              <a:t>*1</a:t>
            </a:r>
            <a:r>
              <a:rPr lang="en-US" sz="2400" b="1" dirty="0"/>
              <a:t>. Developing special skills</a:t>
            </a:r>
          </a:p>
          <a:p>
            <a:r>
              <a:rPr lang="en-US" sz="2400" b="1" dirty="0"/>
              <a:t>	</a:t>
            </a:r>
            <a:r>
              <a:rPr lang="en-US" sz="2400" b="1" dirty="0" smtClean="0"/>
              <a:t>*2</a:t>
            </a:r>
            <a:r>
              <a:rPr lang="en-US" sz="2400" b="1" dirty="0"/>
              <a:t>. Psychological adjustment</a:t>
            </a:r>
          </a:p>
          <a:p>
            <a:r>
              <a:rPr lang="en-US" sz="2400" dirty="0"/>
              <a:t>	3. That their children be saved</a:t>
            </a:r>
          </a:p>
          <a:p>
            <a:r>
              <a:rPr lang="en-US" sz="2400" dirty="0"/>
              <a:t>	4. Family worship</a:t>
            </a:r>
          </a:p>
          <a:p>
            <a:r>
              <a:rPr lang="en-US" sz="2400" b="1" dirty="0"/>
              <a:t>	</a:t>
            </a:r>
            <a:r>
              <a:rPr lang="en-US" sz="2400" b="1" dirty="0" smtClean="0"/>
              <a:t>*5</a:t>
            </a:r>
            <a:r>
              <a:rPr lang="en-US" sz="2400" b="1" dirty="0"/>
              <a:t>. Well-behaved children</a:t>
            </a:r>
          </a:p>
          <a:p>
            <a:r>
              <a:rPr lang="en-US" sz="2400" dirty="0"/>
              <a:t>	6. A good education</a:t>
            </a:r>
          </a:p>
          <a:p>
            <a:r>
              <a:rPr lang="en-US" sz="2400" dirty="0"/>
              <a:t>	7. Control</a:t>
            </a:r>
          </a:p>
          <a:p>
            <a:endParaRPr lang="en-US" sz="2400" dirty="0" smtClean="0"/>
          </a:p>
          <a:p>
            <a:r>
              <a:rPr lang="en-US" sz="2400" dirty="0"/>
              <a:t>	For the sake of time we will look at three.</a:t>
            </a:r>
          </a:p>
          <a:p>
            <a:r>
              <a:rPr lang="en-US" sz="2400" dirty="0"/>
              <a:t>	</a:t>
            </a:r>
          </a:p>
        </p:txBody>
      </p:sp>
    </p:spTree>
    <p:extLst>
      <p:ext uri="{BB962C8B-B14F-4D97-AF65-F5344CB8AC3E}">
        <p14:creationId xmlns:p14="http://schemas.microsoft.com/office/powerpoint/2010/main" val="40970599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3416320"/>
          </a:xfrm>
          <a:prstGeom prst="rect">
            <a:avLst/>
          </a:prstGeom>
          <a:noFill/>
        </p:spPr>
        <p:txBody>
          <a:bodyPr wrap="square" rtlCol="0">
            <a:spAutoFit/>
          </a:bodyPr>
          <a:lstStyle/>
          <a:p>
            <a:r>
              <a:rPr lang="en-US" sz="2400" dirty="0"/>
              <a:t>I. EXAMINING OUR GOALS</a:t>
            </a:r>
          </a:p>
          <a:p>
            <a:r>
              <a:rPr lang="en-US" sz="2400" dirty="0"/>
              <a:t> </a:t>
            </a:r>
          </a:p>
          <a:p>
            <a:r>
              <a:rPr lang="en-US" sz="2400" dirty="0"/>
              <a:t>DEVELOPING SPECIAL SKILLS </a:t>
            </a:r>
          </a:p>
          <a:p>
            <a:r>
              <a:rPr lang="en-US" sz="2400" dirty="0"/>
              <a:t>	These refer to extracurricular activities such as baseball, soccer, basketball, football, golf, gymnastics (sports), as well as dance class, music lessons, quiz bowl and so forth. </a:t>
            </a:r>
            <a:endParaRPr lang="en-US" sz="2400" dirty="0" smtClean="0"/>
          </a:p>
          <a:p>
            <a:r>
              <a:rPr lang="en-US" sz="2400" dirty="0"/>
              <a:t>	</a:t>
            </a:r>
            <a:r>
              <a:rPr lang="en-US" sz="2400" dirty="0" smtClean="0"/>
              <a:t>Many </a:t>
            </a:r>
            <a:r>
              <a:rPr lang="en-US" sz="2400" dirty="0"/>
              <a:t>of these activities are worthwhile, and some of them may teach positive lessons about teamwork, diligence, striving for excellence, fair play, and so forth. But the dangers in these are manifold. </a:t>
            </a:r>
            <a:endParaRPr lang="en-US" sz="2400" dirty="0" smtClean="0"/>
          </a:p>
        </p:txBody>
      </p:sp>
    </p:spTree>
    <p:extLst>
      <p:ext uri="{BB962C8B-B14F-4D97-AF65-F5344CB8AC3E}">
        <p14:creationId xmlns:p14="http://schemas.microsoft.com/office/powerpoint/2010/main" val="296737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229" y="441983"/>
            <a:ext cx="3631127" cy="2524241"/>
          </a:xfrm>
          <a:prstGeom prst="rect">
            <a:avLst/>
          </a:prstGeom>
        </p:spPr>
      </p:pic>
      <p:pic>
        <p:nvPicPr>
          <p:cNvPr id="3" name="Picture 2"/>
          <p:cNvPicPr>
            <a:picLocks noChangeAspect="1"/>
          </p:cNvPicPr>
          <p:nvPr/>
        </p:nvPicPr>
        <p:blipFill>
          <a:blip r:embed="rId3"/>
          <a:stretch>
            <a:fillRect/>
          </a:stretch>
        </p:blipFill>
        <p:spPr>
          <a:xfrm>
            <a:off x="317229" y="3899498"/>
            <a:ext cx="3631127" cy="2416350"/>
          </a:xfrm>
          <a:prstGeom prst="rect">
            <a:avLst/>
          </a:prstGeom>
        </p:spPr>
      </p:pic>
      <p:pic>
        <p:nvPicPr>
          <p:cNvPr id="4" name="Picture 3"/>
          <p:cNvPicPr>
            <a:picLocks noChangeAspect="1"/>
          </p:cNvPicPr>
          <p:nvPr/>
        </p:nvPicPr>
        <p:blipFill>
          <a:blip r:embed="rId4"/>
          <a:stretch>
            <a:fillRect/>
          </a:stretch>
        </p:blipFill>
        <p:spPr>
          <a:xfrm>
            <a:off x="8491931" y="3899498"/>
            <a:ext cx="3477974" cy="2416350"/>
          </a:xfrm>
          <a:prstGeom prst="rect">
            <a:avLst/>
          </a:prstGeom>
        </p:spPr>
      </p:pic>
      <p:pic>
        <p:nvPicPr>
          <p:cNvPr id="5" name="Picture 4"/>
          <p:cNvPicPr>
            <a:picLocks noChangeAspect="1"/>
          </p:cNvPicPr>
          <p:nvPr/>
        </p:nvPicPr>
        <p:blipFill>
          <a:blip r:embed="rId5"/>
          <a:stretch>
            <a:fillRect/>
          </a:stretch>
        </p:blipFill>
        <p:spPr>
          <a:xfrm>
            <a:off x="8466666" y="441982"/>
            <a:ext cx="3503239" cy="2534540"/>
          </a:xfrm>
          <a:prstGeom prst="rect">
            <a:avLst/>
          </a:prstGeom>
        </p:spPr>
      </p:pic>
      <p:pic>
        <p:nvPicPr>
          <p:cNvPr id="6" name="Picture 5"/>
          <p:cNvPicPr>
            <a:picLocks noChangeAspect="1"/>
          </p:cNvPicPr>
          <p:nvPr/>
        </p:nvPicPr>
        <p:blipFill>
          <a:blip r:embed="rId6"/>
          <a:stretch>
            <a:fillRect/>
          </a:stretch>
        </p:blipFill>
        <p:spPr>
          <a:xfrm>
            <a:off x="4310882" y="441982"/>
            <a:ext cx="3793258" cy="2524241"/>
          </a:xfrm>
          <a:prstGeom prst="rect">
            <a:avLst/>
          </a:prstGeom>
        </p:spPr>
      </p:pic>
      <p:pic>
        <p:nvPicPr>
          <p:cNvPr id="7" name="Picture 6"/>
          <p:cNvPicPr>
            <a:picLocks noChangeAspect="1"/>
          </p:cNvPicPr>
          <p:nvPr/>
        </p:nvPicPr>
        <p:blipFill>
          <a:blip r:embed="rId7"/>
          <a:stretch>
            <a:fillRect/>
          </a:stretch>
        </p:blipFill>
        <p:spPr>
          <a:xfrm>
            <a:off x="4310882" y="3899498"/>
            <a:ext cx="3631127" cy="2416350"/>
          </a:xfrm>
          <a:prstGeom prst="rect">
            <a:avLst/>
          </a:prstGeom>
        </p:spPr>
      </p:pic>
    </p:spTree>
    <p:extLst>
      <p:ext uri="{BB962C8B-B14F-4D97-AF65-F5344CB8AC3E}">
        <p14:creationId xmlns:p14="http://schemas.microsoft.com/office/powerpoint/2010/main" val="10090361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154984"/>
          </a:xfrm>
          <a:prstGeom prst="rect">
            <a:avLst/>
          </a:prstGeom>
          <a:noFill/>
        </p:spPr>
        <p:txBody>
          <a:bodyPr wrap="square" rtlCol="0">
            <a:spAutoFit/>
          </a:bodyPr>
          <a:lstStyle/>
          <a:p>
            <a:r>
              <a:rPr lang="en-US" sz="2400" dirty="0"/>
              <a:t>I. EXAMINING OUR GOALS</a:t>
            </a:r>
          </a:p>
          <a:p>
            <a:r>
              <a:rPr lang="en-US" sz="2400" dirty="0"/>
              <a:t> </a:t>
            </a:r>
          </a:p>
          <a:p>
            <a:r>
              <a:rPr lang="en-US" sz="2400" dirty="0"/>
              <a:t>DEVELOPING SPECIAL SKILLS </a:t>
            </a:r>
          </a:p>
          <a:p>
            <a:r>
              <a:rPr lang="en-US" sz="2400" dirty="0"/>
              <a:t>	</a:t>
            </a:r>
            <a:r>
              <a:rPr lang="en-US" sz="2400" dirty="0" smtClean="0"/>
              <a:t>Since </a:t>
            </a:r>
            <a:r>
              <a:rPr lang="en-US" sz="2400" dirty="0"/>
              <a:t>our children have mostly grown and gone through many of these activities, we have noticed that most coaches want a state championship, and so may be tempted to do whatever it takes to get there, including empty flattery, over-commitment to that which is secondary, and even idolatry of one’s sport or event. </a:t>
            </a:r>
            <a:endParaRPr lang="en-US" sz="2400" dirty="0" smtClean="0"/>
          </a:p>
          <a:p>
            <a:r>
              <a:rPr lang="en-US" sz="2400" dirty="0"/>
              <a:t>	</a:t>
            </a:r>
            <a:r>
              <a:rPr lang="en-US" sz="2400" dirty="0" smtClean="0"/>
              <a:t>In </a:t>
            </a:r>
            <a:r>
              <a:rPr lang="en-US" sz="2400" dirty="0"/>
              <a:t>these </a:t>
            </a:r>
            <a:r>
              <a:rPr lang="en-US" sz="2400" dirty="0" smtClean="0"/>
              <a:t>extra-</a:t>
            </a:r>
            <a:r>
              <a:rPr lang="en-US" sz="2400" dirty="0" err="1" smtClean="0"/>
              <a:t>curriculas</a:t>
            </a:r>
            <a:r>
              <a:rPr lang="en-US" sz="2400" dirty="0"/>
              <a:t>, we need to consider carefully the character of the coaches or leaders, the values the children will be exposed to, and especially how one defines “success.” 	</a:t>
            </a:r>
          </a:p>
        </p:txBody>
      </p:sp>
    </p:spTree>
    <p:extLst>
      <p:ext uri="{BB962C8B-B14F-4D97-AF65-F5344CB8AC3E}">
        <p14:creationId xmlns:p14="http://schemas.microsoft.com/office/powerpoint/2010/main" val="28317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524315"/>
          </a:xfrm>
          <a:prstGeom prst="rect">
            <a:avLst/>
          </a:prstGeom>
          <a:noFill/>
        </p:spPr>
        <p:txBody>
          <a:bodyPr wrap="square" rtlCol="0">
            <a:spAutoFit/>
          </a:bodyPr>
          <a:lstStyle/>
          <a:p>
            <a:r>
              <a:rPr lang="en-US" sz="2400" dirty="0"/>
              <a:t>I. EXAMINING OUR GOALS</a:t>
            </a:r>
          </a:p>
          <a:p>
            <a:r>
              <a:rPr lang="en-US" sz="2400" dirty="0"/>
              <a:t> </a:t>
            </a:r>
          </a:p>
          <a:p>
            <a:r>
              <a:rPr lang="en-US" sz="2400" dirty="0"/>
              <a:t>	Another goal commonly shared is PSYCHOLOGICAL ADJUSTMENT. </a:t>
            </a:r>
            <a:endParaRPr lang="en-US" sz="2400" dirty="0" smtClean="0"/>
          </a:p>
          <a:p>
            <a:r>
              <a:rPr lang="en-US" sz="2400" dirty="0" smtClean="0"/>
              <a:t>	Above </a:t>
            </a:r>
            <a:r>
              <a:rPr lang="en-US" sz="2400" dirty="0"/>
              <a:t>all, we think, children need to feel good about themselves. </a:t>
            </a:r>
            <a:endParaRPr lang="en-US" sz="2400" dirty="0" smtClean="0"/>
          </a:p>
          <a:p>
            <a:r>
              <a:rPr lang="en-US" sz="2400" dirty="0"/>
              <a:t>	</a:t>
            </a:r>
            <a:r>
              <a:rPr lang="en-US" sz="2400" dirty="0" smtClean="0"/>
              <a:t>In </a:t>
            </a:r>
            <a:r>
              <a:rPr lang="en-US" sz="2400" dirty="0"/>
              <a:t>a secular world, children were not allowed to understand themselves to be created by God as the crown of creation, broken by sin, and yet redeemed in Christ (the truth). </a:t>
            </a:r>
            <a:endParaRPr lang="en-US" sz="2400" dirty="0" smtClean="0"/>
          </a:p>
          <a:p>
            <a:r>
              <a:rPr lang="en-US" sz="2400" dirty="0"/>
              <a:t>	</a:t>
            </a:r>
            <a:r>
              <a:rPr lang="en-US" sz="2400" dirty="0" smtClean="0"/>
              <a:t>Yet </a:t>
            </a:r>
            <a:r>
              <a:rPr lang="en-US" sz="2400" dirty="0"/>
              <a:t>how could a secular world create a healthy self-image in children? </a:t>
            </a:r>
            <a:endParaRPr lang="en-US" sz="2400" dirty="0" smtClean="0"/>
          </a:p>
          <a:p>
            <a:r>
              <a:rPr lang="en-US" sz="2400" dirty="0"/>
              <a:t>	</a:t>
            </a:r>
            <a:r>
              <a:rPr lang="en-US" sz="2400" dirty="0" smtClean="0"/>
              <a:t>This initiated </a:t>
            </a:r>
            <a:r>
              <a:rPr lang="en-US" sz="2400" dirty="0"/>
              <a:t>the nearly ubiquitous quest for self-esteem. </a:t>
            </a:r>
            <a:endParaRPr lang="en-US" sz="2400" dirty="0" smtClean="0"/>
          </a:p>
          <a:p>
            <a:r>
              <a:rPr lang="en-US" sz="2400" dirty="0"/>
              <a:t>	</a:t>
            </a:r>
            <a:r>
              <a:rPr lang="en-US" sz="2400" dirty="0" smtClean="0"/>
              <a:t>Eventually much of the </a:t>
            </a:r>
            <a:r>
              <a:rPr lang="en-US" sz="2400" dirty="0"/>
              <a:t>church swallowed the same goal.  </a:t>
            </a:r>
          </a:p>
          <a:p>
            <a:r>
              <a:rPr lang="en-US" sz="2400" dirty="0"/>
              <a:t>	</a:t>
            </a:r>
          </a:p>
        </p:txBody>
      </p:sp>
    </p:spTree>
    <p:extLst>
      <p:ext uri="{BB962C8B-B14F-4D97-AF65-F5344CB8AC3E}">
        <p14:creationId xmlns:p14="http://schemas.microsoft.com/office/powerpoint/2010/main" val="218055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017" y="194100"/>
            <a:ext cx="6463178" cy="6463178"/>
          </a:xfrm>
          <a:prstGeom prst="rect">
            <a:avLst/>
          </a:prstGeom>
        </p:spPr>
      </p:pic>
      <p:pic>
        <p:nvPicPr>
          <p:cNvPr id="3" name="Picture 2"/>
          <p:cNvPicPr>
            <a:picLocks noChangeAspect="1"/>
          </p:cNvPicPr>
          <p:nvPr/>
        </p:nvPicPr>
        <p:blipFill>
          <a:blip r:embed="rId3"/>
          <a:stretch>
            <a:fillRect/>
          </a:stretch>
        </p:blipFill>
        <p:spPr>
          <a:xfrm>
            <a:off x="8803422" y="194100"/>
            <a:ext cx="2816147" cy="6488555"/>
          </a:xfrm>
          <a:prstGeom prst="rect">
            <a:avLst/>
          </a:prstGeom>
        </p:spPr>
      </p:pic>
    </p:spTree>
    <p:extLst>
      <p:ext uri="{BB962C8B-B14F-4D97-AF65-F5344CB8AC3E}">
        <p14:creationId xmlns:p14="http://schemas.microsoft.com/office/powerpoint/2010/main" val="7392104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2308324"/>
          </a:xfrm>
          <a:prstGeom prst="rect">
            <a:avLst/>
          </a:prstGeom>
          <a:noFill/>
        </p:spPr>
        <p:txBody>
          <a:bodyPr wrap="square" rtlCol="0">
            <a:spAutoFit/>
          </a:bodyPr>
          <a:lstStyle/>
          <a:p>
            <a:r>
              <a:rPr lang="en-US" sz="2400" dirty="0"/>
              <a:t>I. EXAMINING OUR GOALS</a:t>
            </a:r>
          </a:p>
          <a:p>
            <a:r>
              <a:rPr lang="en-US" sz="2400" dirty="0"/>
              <a:t> </a:t>
            </a:r>
          </a:p>
          <a:p>
            <a:r>
              <a:rPr lang="en-US" sz="2400" dirty="0" smtClean="0"/>
              <a:t>PSYCHOLOGICAL </a:t>
            </a:r>
            <a:r>
              <a:rPr lang="en-US" sz="2400" dirty="0"/>
              <a:t>ADJUSTMENT. </a:t>
            </a:r>
            <a:endParaRPr lang="en-US" sz="2400" dirty="0" smtClean="0"/>
          </a:p>
          <a:p>
            <a:r>
              <a:rPr lang="en-US" sz="2400" dirty="0"/>
              <a:t>	When my children were very young, I read a book by Dr. James Dobson on self-esteem called </a:t>
            </a:r>
            <a:r>
              <a:rPr lang="en-US" sz="2400" i="1" dirty="0"/>
              <a:t>Hide or Seek?</a:t>
            </a:r>
            <a:r>
              <a:rPr lang="en-US" sz="2400" dirty="0"/>
              <a:t> </a:t>
            </a:r>
          </a:p>
          <a:p>
            <a:r>
              <a:rPr lang="en-US" sz="2400" dirty="0"/>
              <a:t>	</a:t>
            </a:r>
          </a:p>
        </p:txBody>
      </p:sp>
    </p:spTree>
    <p:extLst>
      <p:ext uri="{BB962C8B-B14F-4D97-AF65-F5344CB8AC3E}">
        <p14:creationId xmlns:p14="http://schemas.microsoft.com/office/powerpoint/2010/main" val="26013754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8419" y="368687"/>
            <a:ext cx="3922791" cy="6180039"/>
          </a:xfrm>
          <a:prstGeom prst="rect">
            <a:avLst/>
          </a:prstGeom>
        </p:spPr>
      </p:pic>
      <p:pic>
        <p:nvPicPr>
          <p:cNvPr id="3" name="Picture 2"/>
          <p:cNvPicPr>
            <a:picLocks noChangeAspect="1"/>
          </p:cNvPicPr>
          <p:nvPr/>
        </p:nvPicPr>
        <p:blipFill>
          <a:blip r:embed="rId3"/>
          <a:stretch>
            <a:fillRect/>
          </a:stretch>
        </p:blipFill>
        <p:spPr>
          <a:xfrm>
            <a:off x="6763563" y="368687"/>
            <a:ext cx="4744496" cy="6165436"/>
          </a:xfrm>
          <a:prstGeom prst="rect">
            <a:avLst/>
          </a:prstGeom>
        </p:spPr>
      </p:pic>
    </p:spTree>
    <p:extLst>
      <p:ext uri="{BB962C8B-B14F-4D97-AF65-F5344CB8AC3E}">
        <p14:creationId xmlns:p14="http://schemas.microsoft.com/office/powerpoint/2010/main" val="37337530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6001643"/>
          </a:xfrm>
          <a:prstGeom prst="rect">
            <a:avLst/>
          </a:prstGeom>
          <a:noFill/>
        </p:spPr>
        <p:txBody>
          <a:bodyPr wrap="square" rtlCol="0">
            <a:spAutoFit/>
          </a:bodyPr>
          <a:lstStyle/>
          <a:p>
            <a:r>
              <a:rPr lang="en-US" sz="2400" dirty="0"/>
              <a:t>I. EXAMINING OUR GOALS</a:t>
            </a:r>
          </a:p>
          <a:p>
            <a:r>
              <a:rPr lang="en-US" sz="2400" dirty="0"/>
              <a:t> </a:t>
            </a:r>
          </a:p>
          <a:p>
            <a:r>
              <a:rPr lang="en-US" sz="2400" dirty="0" smtClean="0"/>
              <a:t>PSYCHOLOGICAL </a:t>
            </a:r>
            <a:r>
              <a:rPr lang="en-US" sz="2400" dirty="0"/>
              <a:t>ADJUSTMENT. </a:t>
            </a:r>
            <a:endParaRPr lang="en-US" sz="2400" dirty="0" smtClean="0"/>
          </a:p>
          <a:p>
            <a:r>
              <a:rPr lang="en-US" sz="2400" dirty="0"/>
              <a:t>	</a:t>
            </a:r>
            <a:r>
              <a:rPr lang="en-US" sz="2400" dirty="0" smtClean="0"/>
              <a:t>In </a:t>
            </a:r>
            <a:r>
              <a:rPr lang="en-US" sz="2400" dirty="0"/>
              <a:t>it he argued that it was absolutely essential for parents to help children develop self- esteem. </a:t>
            </a:r>
            <a:endParaRPr lang="en-US" sz="2400" dirty="0" smtClean="0"/>
          </a:p>
          <a:p>
            <a:r>
              <a:rPr lang="en-US" sz="2400" dirty="0"/>
              <a:t>	</a:t>
            </a:r>
            <a:r>
              <a:rPr lang="en-US" sz="2400" dirty="0" smtClean="0"/>
              <a:t>He </a:t>
            </a:r>
            <a:r>
              <a:rPr lang="en-US" sz="2400" dirty="0"/>
              <a:t>said the two most common sources of self-esteem were good looks and intelligence. If your children happened to have only average looks and average intelligence, Dr. Dobson said that parents must find some skill for the children to develop so that they can feel good about themselves and have a high self-esteem. </a:t>
            </a:r>
            <a:endParaRPr lang="en-US" sz="2400" dirty="0" smtClean="0"/>
          </a:p>
          <a:p>
            <a:r>
              <a:rPr lang="en-US" sz="2400" dirty="0"/>
              <a:t>	</a:t>
            </a:r>
            <a:r>
              <a:rPr lang="en-US" sz="2400" dirty="0" smtClean="0"/>
              <a:t>(</a:t>
            </a:r>
            <a:r>
              <a:rPr lang="en-US" sz="2400" dirty="0"/>
              <a:t>I am not making this up!) </a:t>
            </a:r>
            <a:endParaRPr lang="en-US" sz="2400" dirty="0" smtClean="0"/>
          </a:p>
          <a:p>
            <a:r>
              <a:rPr lang="en-US" sz="2400" dirty="0"/>
              <a:t>	</a:t>
            </a:r>
            <a:r>
              <a:rPr lang="en-US" sz="2400" dirty="0" err="1" smtClean="0"/>
              <a:t>Tedd</a:t>
            </a:r>
            <a:r>
              <a:rPr lang="en-US" sz="2400" dirty="0" smtClean="0"/>
              <a:t> </a:t>
            </a:r>
            <a:r>
              <a:rPr lang="en-US" sz="2400" dirty="0"/>
              <a:t>	</a:t>
            </a:r>
            <a:r>
              <a:rPr lang="en-US" sz="2400" dirty="0" smtClean="0"/>
              <a:t>Tripp </a:t>
            </a:r>
            <a:r>
              <a:rPr lang="en-US" sz="2400" dirty="0"/>
              <a:t>notes that there are no books which promise to produce children who esteem others, which seems like a more biblical perspective.  </a:t>
            </a:r>
          </a:p>
          <a:p>
            <a:endParaRPr lang="en-US" sz="2400" dirty="0"/>
          </a:p>
          <a:p>
            <a:r>
              <a:rPr lang="en-US" sz="2400" dirty="0"/>
              <a:t>	</a:t>
            </a:r>
          </a:p>
        </p:txBody>
      </p:sp>
    </p:spTree>
    <p:extLst>
      <p:ext uri="{BB962C8B-B14F-4D97-AF65-F5344CB8AC3E}">
        <p14:creationId xmlns:p14="http://schemas.microsoft.com/office/powerpoint/2010/main" val="161927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5632311"/>
          </a:xfrm>
          <a:prstGeom prst="rect">
            <a:avLst/>
          </a:prstGeom>
          <a:noFill/>
        </p:spPr>
        <p:txBody>
          <a:bodyPr wrap="square" rtlCol="0">
            <a:spAutoFit/>
          </a:bodyPr>
          <a:lstStyle/>
          <a:p>
            <a:r>
              <a:rPr lang="en-US" sz="2400" b="1" dirty="0"/>
              <a:t>INTRODUCTION</a:t>
            </a:r>
            <a:endParaRPr lang="en-US" sz="2400" dirty="0"/>
          </a:p>
          <a:p>
            <a:r>
              <a:rPr lang="en-US" sz="2400" dirty="0"/>
              <a:t>	Let me explain to you my interest in this subject of “shepherding a child’s heart” to set the stage for our discussions. </a:t>
            </a:r>
            <a:endParaRPr lang="en-US" sz="2400" dirty="0" smtClean="0"/>
          </a:p>
          <a:p>
            <a:r>
              <a:rPr lang="en-US" sz="2400" dirty="0"/>
              <a:t>	</a:t>
            </a:r>
            <a:r>
              <a:rPr lang="en-US" sz="2400" dirty="0" smtClean="0"/>
              <a:t>I </a:t>
            </a:r>
            <a:r>
              <a:rPr lang="en-US" sz="2400" dirty="0"/>
              <a:t>have always loved children. When I was in high school, I had two young nephews that I loved to play with, and I’ve always had an interest in children. </a:t>
            </a:r>
            <a:endParaRPr lang="en-US" sz="2400" dirty="0" smtClean="0"/>
          </a:p>
          <a:p>
            <a:r>
              <a:rPr lang="en-US" sz="2400" dirty="0"/>
              <a:t>	</a:t>
            </a:r>
            <a:r>
              <a:rPr lang="en-US" sz="2400" dirty="0" smtClean="0"/>
              <a:t>So</a:t>
            </a:r>
            <a:r>
              <a:rPr lang="en-US" sz="2400" dirty="0"/>
              <a:t>, quite naturally, when we were married and in place with our life’s work, my mind turned to children. But children eluded us for a time. We knew the pain of infertility for a couple of years.  </a:t>
            </a:r>
          </a:p>
          <a:p>
            <a:r>
              <a:rPr lang="en-US" sz="2400" dirty="0"/>
              <a:t>	</a:t>
            </a:r>
            <a:r>
              <a:rPr lang="en-US" sz="2400" dirty="0" smtClean="0"/>
              <a:t>And </a:t>
            </a:r>
            <a:r>
              <a:rPr lang="en-US" sz="2400" dirty="0"/>
              <a:t>then the day came when my wife suddenly appeared in my study at church. </a:t>
            </a:r>
            <a:endParaRPr lang="en-US" sz="2400" dirty="0" smtClean="0"/>
          </a:p>
          <a:p>
            <a:r>
              <a:rPr lang="en-US" sz="2400" dirty="0"/>
              <a:t>	</a:t>
            </a:r>
            <a:r>
              <a:rPr lang="en-US" sz="2400" dirty="0" smtClean="0"/>
              <a:t>She </a:t>
            </a:r>
            <a:r>
              <a:rPr lang="en-US" sz="2400" dirty="0"/>
              <a:t>had been feeling ill and </a:t>
            </a:r>
            <a:r>
              <a:rPr lang="en-US" sz="2400" dirty="0" smtClean="0"/>
              <a:t>had gone </a:t>
            </a:r>
            <a:r>
              <a:rPr lang="en-US" sz="2400" dirty="0"/>
              <a:t>to the doctor. He did not tell her but ran a pregnancy test, and it was positive! </a:t>
            </a:r>
            <a:endParaRPr lang="en-US" sz="2400" dirty="0" smtClean="0"/>
          </a:p>
          <a:p>
            <a:r>
              <a:rPr lang="en-US" sz="2400" dirty="0"/>
              <a:t>	</a:t>
            </a:r>
            <a:r>
              <a:rPr lang="en-US" sz="2400" dirty="0" smtClean="0"/>
              <a:t>And </a:t>
            </a:r>
            <a:r>
              <a:rPr lang="en-US" sz="2400" dirty="0"/>
              <a:t>when my wife announced the news to me, it was one of the happiest days of my life. </a:t>
            </a:r>
          </a:p>
        </p:txBody>
      </p:sp>
    </p:spTree>
    <p:extLst>
      <p:ext uri="{BB962C8B-B14F-4D97-AF65-F5344CB8AC3E}">
        <p14:creationId xmlns:p14="http://schemas.microsoft.com/office/powerpoint/2010/main" val="90241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5262979"/>
          </a:xfrm>
          <a:prstGeom prst="rect">
            <a:avLst/>
          </a:prstGeom>
          <a:noFill/>
        </p:spPr>
        <p:txBody>
          <a:bodyPr wrap="square" rtlCol="0">
            <a:spAutoFit/>
          </a:bodyPr>
          <a:lstStyle/>
          <a:p>
            <a:r>
              <a:rPr lang="en-US" sz="2400" dirty="0"/>
              <a:t>I. EXAMINING OUR GOALS</a:t>
            </a:r>
          </a:p>
          <a:p>
            <a:r>
              <a:rPr lang="en-US" sz="2400" dirty="0"/>
              <a:t> </a:t>
            </a:r>
          </a:p>
          <a:p>
            <a:r>
              <a:rPr lang="en-US" sz="2400" dirty="0" smtClean="0"/>
              <a:t>PSYCHOLOGICAL </a:t>
            </a:r>
            <a:r>
              <a:rPr lang="en-US" sz="2400" dirty="0"/>
              <a:t>ADJUSTMENT. </a:t>
            </a:r>
            <a:endParaRPr lang="en-US" sz="2400" dirty="0" smtClean="0"/>
          </a:p>
          <a:p>
            <a:r>
              <a:rPr lang="en-US" sz="2400" dirty="0"/>
              <a:t>	But it’s not just self-esteem: </a:t>
            </a:r>
            <a:endParaRPr lang="en-US" sz="2400" dirty="0" smtClean="0"/>
          </a:p>
          <a:p>
            <a:r>
              <a:rPr lang="en-US" sz="2400" dirty="0"/>
              <a:t>	</a:t>
            </a:r>
            <a:r>
              <a:rPr lang="en-US" sz="2400" dirty="0" smtClean="0"/>
              <a:t>“</a:t>
            </a:r>
            <a:r>
              <a:rPr lang="en-US" sz="2400" dirty="0"/>
              <a:t>Some child psychologists, appealing to your own sense of being used, offer strategies for teaching your offspring to be effective with people (manipulation made easy). Still other experts, pandering to your fear of overindulging your children, promise children who are not spoiled.  Every issue of the book-of-the-month club catalog has its pop-psychology-for-children offerings.  Parents buy them by the millions, bowing to the experts who tell them what kind of training their children need. This is the question you must ask: Are these psychological goals for Christians? What passages of Scripture direct you to these goals?” (41)</a:t>
            </a:r>
          </a:p>
          <a:p>
            <a:r>
              <a:rPr lang="en-US" sz="2400" dirty="0"/>
              <a:t>	</a:t>
            </a:r>
          </a:p>
        </p:txBody>
      </p:sp>
    </p:spTree>
    <p:extLst>
      <p:ext uri="{BB962C8B-B14F-4D97-AF65-F5344CB8AC3E}">
        <p14:creationId xmlns:p14="http://schemas.microsoft.com/office/powerpoint/2010/main" val="37027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3785652"/>
          </a:xfrm>
          <a:prstGeom prst="rect">
            <a:avLst/>
          </a:prstGeom>
          <a:noFill/>
        </p:spPr>
        <p:txBody>
          <a:bodyPr wrap="square" rtlCol="0">
            <a:spAutoFit/>
          </a:bodyPr>
          <a:lstStyle/>
          <a:p>
            <a:r>
              <a:rPr lang="en-US" sz="2400" dirty="0"/>
              <a:t>I. EXAMINING OUR GOALS</a:t>
            </a:r>
          </a:p>
          <a:p>
            <a:r>
              <a:rPr lang="en-US" sz="2400" dirty="0"/>
              <a:t> </a:t>
            </a:r>
          </a:p>
          <a:p>
            <a:r>
              <a:rPr lang="en-US" sz="2400" dirty="0"/>
              <a:t>	Most parents have at least the unspoken goal of WELL-BEHAVED CHILDREN. </a:t>
            </a:r>
            <a:endParaRPr lang="en-US" sz="2400" dirty="0" smtClean="0"/>
          </a:p>
          <a:p>
            <a:r>
              <a:rPr lang="en-US" sz="2400" dirty="0"/>
              <a:t>	</a:t>
            </a:r>
            <a:r>
              <a:rPr lang="en-US" sz="2400" dirty="0" smtClean="0"/>
              <a:t>Tripp </a:t>
            </a:r>
            <a:r>
              <a:rPr lang="en-US" sz="2400" dirty="0"/>
              <a:t>writes: “Some succumb to the pressure to raise well behaved kids. We help them develop poise. We want them to be able to make guests comfortable. We want them to respond with grace under pressure. We know that these skills are necessary to be successful in our world. It pleases us to see these social graces in our children.” (43)</a:t>
            </a:r>
          </a:p>
          <a:p>
            <a:r>
              <a:rPr lang="en-US" sz="2400" dirty="0"/>
              <a:t>	</a:t>
            </a:r>
          </a:p>
        </p:txBody>
      </p:sp>
    </p:spTree>
    <p:extLst>
      <p:ext uri="{BB962C8B-B14F-4D97-AF65-F5344CB8AC3E}">
        <p14:creationId xmlns:p14="http://schemas.microsoft.com/office/powerpoint/2010/main" val="420589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5632311"/>
          </a:xfrm>
          <a:prstGeom prst="rect">
            <a:avLst/>
          </a:prstGeom>
          <a:noFill/>
        </p:spPr>
        <p:txBody>
          <a:bodyPr wrap="square" rtlCol="0">
            <a:spAutoFit/>
          </a:bodyPr>
          <a:lstStyle/>
          <a:p>
            <a:r>
              <a:rPr lang="en-US" sz="2400" dirty="0"/>
              <a:t>I. EXAMINING OUR GOALS</a:t>
            </a:r>
          </a:p>
          <a:p>
            <a:endParaRPr lang="en-US" sz="2400" dirty="0" smtClean="0"/>
          </a:p>
          <a:p>
            <a:r>
              <a:rPr lang="en-US" sz="2400" dirty="0" smtClean="0"/>
              <a:t>WELL-BEHAVED CHILDREN</a:t>
            </a:r>
          </a:p>
          <a:p>
            <a:r>
              <a:rPr lang="en-US" sz="2400" dirty="0"/>
              <a:t>	But is this a worthy goal? It may create some temporal, secondary benefits, but it cannot be a goal.</a:t>
            </a:r>
          </a:p>
          <a:p>
            <a:r>
              <a:rPr lang="en-US" sz="2400" dirty="0"/>
              <a:t>	For one thing, the pressure on parents to make their children conform to social expectations short-circuits the process of parenting. </a:t>
            </a:r>
            <a:endParaRPr lang="en-US" sz="2400" dirty="0" smtClean="0"/>
          </a:p>
          <a:p>
            <a:r>
              <a:rPr lang="en-US" sz="2400" dirty="0"/>
              <a:t>	</a:t>
            </a:r>
            <a:r>
              <a:rPr lang="en-US" sz="2400" dirty="0" smtClean="0"/>
              <a:t>Hushing</a:t>
            </a:r>
            <a:r>
              <a:rPr lang="en-US" sz="2400" dirty="0"/>
              <a:t>, appeasing, or responding with quick anger may stop the embarrassment momentarily, but it focuses on the behavior without the necessary attention to the heart. </a:t>
            </a:r>
            <a:endParaRPr lang="en-US" sz="2400" dirty="0" smtClean="0"/>
          </a:p>
          <a:p>
            <a:r>
              <a:rPr lang="en-US" sz="2400" dirty="0"/>
              <a:t>	</a:t>
            </a:r>
            <a:r>
              <a:rPr lang="en-US" sz="2400" dirty="0" smtClean="0"/>
              <a:t>It </a:t>
            </a:r>
            <a:r>
              <a:rPr lang="en-US" sz="2400" dirty="0"/>
              <a:t>violates the first principle of shepherding the child’s heart. </a:t>
            </a:r>
            <a:endParaRPr lang="en-US" sz="2400" dirty="0" smtClean="0"/>
          </a:p>
          <a:p>
            <a:r>
              <a:rPr lang="en-US" sz="2400" dirty="0"/>
              <a:t>	</a:t>
            </a:r>
            <a:r>
              <a:rPr lang="en-US" sz="2400" dirty="0" smtClean="0"/>
              <a:t>And </a:t>
            </a:r>
            <a:r>
              <a:rPr lang="en-US" sz="2400" dirty="0"/>
              <a:t>this is done for the worst possible motive: what others think, social approval, to be a people-pleaser. </a:t>
            </a:r>
            <a:endParaRPr lang="en-US" sz="2400" dirty="0" smtClean="0"/>
          </a:p>
          <a:p>
            <a:r>
              <a:rPr lang="en-US" sz="2400" dirty="0"/>
              <a:t>	</a:t>
            </a:r>
            <a:r>
              <a:rPr lang="en-US" sz="2400" dirty="0" smtClean="0"/>
              <a:t>Are </a:t>
            </a:r>
            <a:r>
              <a:rPr lang="en-US" sz="2400" dirty="0"/>
              <a:t>you sure you want to teach your children that?</a:t>
            </a:r>
          </a:p>
          <a:p>
            <a:r>
              <a:rPr lang="en-US" sz="2400" dirty="0"/>
              <a:t>	</a:t>
            </a:r>
          </a:p>
        </p:txBody>
      </p:sp>
    </p:spTree>
    <p:extLst>
      <p:ext uri="{BB962C8B-B14F-4D97-AF65-F5344CB8AC3E}">
        <p14:creationId xmlns:p14="http://schemas.microsoft.com/office/powerpoint/2010/main" val="8746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5632311"/>
          </a:xfrm>
          <a:prstGeom prst="rect">
            <a:avLst/>
          </a:prstGeom>
          <a:noFill/>
        </p:spPr>
        <p:txBody>
          <a:bodyPr wrap="square" rtlCol="0">
            <a:spAutoFit/>
          </a:bodyPr>
          <a:lstStyle/>
          <a:p>
            <a:r>
              <a:rPr lang="en-US" sz="2400" dirty="0"/>
              <a:t>I. EXAMINING OUR GOALS</a:t>
            </a:r>
          </a:p>
          <a:p>
            <a:endParaRPr lang="en-US" sz="2400" dirty="0" smtClean="0"/>
          </a:p>
          <a:p>
            <a:r>
              <a:rPr lang="en-US" sz="2400" dirty="0" smtClean="0"/>
              <a:t>WELL-BEHAVED CHILDREN</a:t>
            </a:r>
          </a:p>
          <a:p>
            <a:r>
              <a:rPr lang="en-US" sz="2400" dirty="0"/>
              <a:t>	Tripp notes: “What happens to the child who is trained to do all the appropriate things? When being well-mannered is severed from biblical roots in servanthood, manners becomes a classy tool of manipulation. Your children learn how to work others in a subtle but profoundly self-serving way. Some children become crass manipulators of others and disdainful of people with less polish. Others, seeing through the shame and hypocrisy, become brash and crass rejecters of the conventions of culture. In the late 1960s and early 1970s, scores of young adults rejected etiquette in an attempt to be real and unpretending. Either reaction is a casualty of manners detached from the biblical moorings of being a servant.” (43-44)</a:t>
            </a:r>
          </a:p>
          <a:p>
            <a:r>
              <a:rPr lang="en-US" sz="2400" dirty="0"/>
              <a:t>	</a:t>
            </a:r>
          </a:p>
        </p:txBody>
      </p:sp>
    </p:spTree>
    <p:extLst>
      <p:ext uri="{BB962C8B-B14F-4D97-AF65-F5344CB8AC3E}">
        <p14:creationId xmlns:p14="http://schemas.microsoft.com/office/powerpoint/2010/main" val="17528085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893647"/>
          </a:xfrm>
          <a:prstGeom prst="rect">
            <a:avLst/>
          </a:prstGeom>
          <a:noFill/>
        </p:spPr>
        <p:txBody>
          <a:bodyPr wrap="square" rtlCol="0">
            <a:spAutoFit/>
          </a:bodyPr>
          <a:lstStyle/>
          <a:p>
            <a:r>
              <a:rPr lang="en-US" sz="2400" dirty="0"/>
              <a:t>II. REMEMBERING THE SOURCE</a:t>
            </a:r>
          </a:p>
          <a:p>
            <a:r>
              <a:rPr lang="en-US" sz="2400" dirty="0"/>
              <a:t> </a:t>
            </a:r>
          </a:p>
          <a:p>
            <a:r>
              <a:rPr lang="en-US" sz="2400" dirty="0"/>
              <a:t>	We must consider the source. </a:t>
            </a:r>
            <a:endParaRPr lang="en-US" sz="2400" dirty="0" smtClean="0"/>
          </a:p>
          <a:p>
            <a:r>
              <a:rPr lang="en-US" sz="2400" dirty="0"/>
              <a:t>	</a:t>
            </a:r>
            <a:r>
              <a:rPr lang="en-US" sz="2400" dirty="0" smtClean="0"/>
              <a:t>These </a:t>
            </a:r>
            <a:r>
              <a:rPr lang="en-US" sz="2400" dirty="0"/>
              <a:t>goals most often are not consciously chosen by the parents who have examined them and selected them because they are superior to others. </a:t>
            </a:r>
            <a:endParaRPr lang="en-US" sz="2400" dirty="0" smtClean="0"/>
          </a:p>
          <a:p>
            <a:r>
              <a:rPr lang="en-US" sz="2400" dirty="0"/>
              <a:t>	</a:t>
            </a:r>
            <a:r>
              <a:rPr lang="en-US" sz="2400" dirty="0" smtClean="0"/>
              <a:t>These </a:t>
            </a:r>
            <a:r>
              <a:rPr lang="en-US" sz="2400" dirty="0"/>
              <a:t>goals are simply assumed because they are so vaunted in our culture that they are deemed normal and even necessary. In most cases they have been adopted uncritically from the culture around us. </a:t>
            </a:r>
            <a:endParaRPr lang="en-US" sz="2400" dirty="0" smtClean="0"/>
          </a:p>
          <a:p>
            <a:r>
              <a:rPr lang="en-US" sz="2400" dirty="0"/>
              <a:t>	</a:t>
            </a:r>
            <a:r>
              <a:rPr lang="en-US" sz="2400" dirty="0" smtClean="0"/>
              <a:t>These </a:t>
            </a:r>
            <a:r>
              <a:rPr lang="en-US" sz="2400" dirty="0"/>
              <a:t>goals are embraced from the world, the world that has been influenced by sinful human nature fueled and prodded by the corruptions of the evil one. </a:t>
            </a:r>
          </a:p>
          <a:p>
            <a:r>
              <a:rPr lang="en-US" sz="2400" dirty="0"/>
              <a:t>	</a:t>
            </a:r>
          </a:p>
        </p:txBody>
      </p:sp>
    </p:spTree>
    <p:extLst>
      <p:ext uri="{BB962C8B-B14F-4D97-AF65-F5344CB8AC3E}">
        <p14:creationId xmlns:p14="http://schemas.microsoft.com/office/powerpoint/2010/main" val="18129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98595" y="31595"/>
            <a:ext cx="6826405" cy="6826405"/>
          </a:xfrm>
          <a:prstGeom prst="rect">
            <a:avLst/>
          </a:prstGeom>
        </p:spPr>
      </p:pic>
    </p:spTree>
    <p:extLst>
      <p:ext uri="{BB962C8B-B14F-4D97-AF65-F5344CB8AC3E}">
        <p14:creationId xmlns:p14="http://schemas.microsoft.com/office/powerpoint/2010/main" val="31416527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3046988"/>
          </a:xfrm>
          <a:prstGeom prst="rect">
            <a:avLst/>
          </a:prstGeom>
          <a:noFill/>
        </p:spPr>
        <p:txBody>
          <a:bodyPr wrap="square" rtlCol="0">
            <a:spAutoFit/>
          </a:bodyPr>
          <a:lstStyle/>
          <a:p>
            <a:r>
              <a:rPr lang="en-US" sz="2400" dirty="0"/>
              <a:t>II. REMEMBERING THE SOURCE</a:t>
            </a:r>
          </a:p>
          <a:p>
            <a:r>
              <a:rPr lang="en-US" sz="2400" dirty="0"/>
              <a:t> </a:t>
            </a:r>
          </a:p>
          <a:p>
            <a:r>
              <a:rPr lang="en-US" sz="2400" dirty="0"/>
              <a:t>	And what we must do (and are beginning to do already) is to re-examine these goals, repent of them, and replace them with more godly goals. </a:t>
            </a:r>
            <a:endParaRPr lang="en-US" sz="2400" dirty="0" smtClean="0"/>
          </a:p>
          <a:p>
            <a:r>
              <a:rPr lang="en-US" sz="2400" dirty="0"/>
              <a:t>	</a:t>
            </a:r>
            <a:r>
              <a:rPr lang="en-US" sz="2400" dirty="0" smtClean="0"/>
              <a:t>This </a:t>
            </a:r>
            <a:r>
              <a:rPr lang="en-US" sz="2400" dirty="0"/>
              <a:t>will call for tremendous faith in the Word of God which commands our loves and goals. </a:t>
            </a:r>
            <a:endParaRPr lang="en-US" sz="2400" dirty="0" smtClean="0"/>
          </a:p>
          <a:p>
            <a:r>
              <a:rPr lang="en-US" sz="2400" dirty="0"/>
              <a:t>	</a:t>
            </a:r>
            <a:r>
              <a:rPr lang="en-US" sz="2400" dirty="0" smtClean="0"/>
              <a:t>This </a:t>
            </a:r>
            <a:r>
              <a:rPr lang="en-US" sz="2400" dirty="0"/>
              <a:t>will be swimming upstream against one of the swiftest currents. </a:t>
            </a:r>
          </a:p>
        </p:txBody>
      </p:sp>
    </p:spTree>
    <p:extLst>
      <p:ext uri="{BB962C8B-B14F-4D97-AF65-F5344CB8AC3E}">
        <p14:creationId xmlns:p14="http://schemas.microsoft.com/office/powerpoint/2010/main" val="12016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893647"/>
          </a:xfrm>
          <a:prstGeom prst="rect">
            <a:avLst/>
          </a:prstGeom>
          <a:noFill/>
        </p:spPr>
        <p:txBody>
          <a:bodyPr wrap="square" rtlCol="0">
            <a:spAutoFit/>
          </a:bodyPr>
          <a:lstStyle/>
          <a:p>
            <a:r>
              <a:rPr lang="en-US" sz="2400" dirty="0"/>
              <a:t>II. REMEMBERING THE SOURCE</a:t>
            </a:r>
          </a:p>
          <a:p>
            <a:r>
              <a:rPr lang="en-US" sz="2400" dirty="0"/>
              <a:t> </a:t>
            </a:r>
          </a:p>
          <a:p>
            <a:r>
              <a:rPr lang="en-US" sz="2400" dirty="0"/>
              <a:t>	You may have thought that you left peer-pressure behind in high school. But the fact is that this kind of negative pressure to conform is even more powerful and pervasive than anything felt in our school years. </a:t>
            </a:r>
            <a:endParaRPr lang="en-US" sz="2400" dirty="0" smtClean="0"/>
          </a:p>
          <a:p>
            <a:r>
              <a:rPr lang="en-US" sz="2400" dirty="0" smtClean="0"/>
              <a:t>	And </a:t>
            </a:r>
            <a:r>
              <a:rPr lang="en-US" sz="2400" dirty="0"/>
              <a:t>often even churched, “Christian” culture has drunk so deeply at the well of worldliness that these goals are assumed to be good, moral, and even biblical, and that a truly godly parent would obviously strive for highly-skilled, well-adjusted, outwardly-religious, well-behaved, well-educated, successful, and compliant children. In other words, the child will become the epitome of everything the world worships (with a thin veneer of religion pasted over her). </a:t>
            </a:r>
          </a:p>
          <a:p>
            <a:r>
              <a:rPr lang="en-US" sz="2400" dirty="0"/>
              <a:t>	</a:t>
            </a:r>
          </a:p>
        </p:txBody>
      </p:sp>
    </p:spTree>
    <p:extLst>
      <p:ext uri="{BB962C8B-B14F-4D97-AF65-F5344CB8AC3E}">
        <p14:creationId xmlns:p14="http://schemas.microsoft.com/office/powerpoint/2010/main" val="420791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524315"/>
          </a:xfrm>
          <a:prstGeom prst="rect">
            <a:avLst/>
          </a:prstGeom>
          <a:noFill/>
        </p:spPr>
        <p:txBody>
          <a:bodyPr wrap="square" rtlCol="0">
            <a:spAutoFit/>
          </a:bodyPr>
          <a:lstStyle/>
          <a:p>
            <a:r>
              <a:rPr lang="en-US" sz="2400" dirty="0"/>
              <a:t>II. REMEMBERING THE SOURCE</a:t>
            </a:r>
          </a:p>
          <a:p>
            <a:r>
              <a:rPr lang="en-US" sz="2400" dirty="0"/>
              <a:t> </a:t>
            </a:r>
          </a:p>
          <a:p>
            <a:r>
              <a:rPr lang="en-US" sz="2400" dirty="0"/>
              <a:t>	</a:t>
            </a:r>
            <a:r>
              <a:rPr lang="en-US" sz="2400" dirty="0" err="1"/>
              <a:t>Tedd</a:t>
            </a:r>
            <a:r>
              <a:rPr lang="en-US" sz="2400" dirty="0"/>
              <a:t> Tripp warns: “You must equip your children to function in a culture that has abandoned the knowledge of God. If you teach them to use their abilities, aptitudes, talents, and intelligence to make their lives better without reference to God, you turn them away from God. If your objectives are anything other than “Man’s chief end is to glorify God and enjoy him forever,” you teach your children to function in the culture on its own terms.” (45) </a:t>
            </a:r>
          </a:p>
          <a:p>
            <a:r>
              <a:rPr lang="en-US" sz="2400" dirty="0"/>
              <a:t>	Tripp doesn’t say this, but the next step which will blossom in the next generation, is, of course, full worldliness without any trace of the religious veneer remaining</a:t>
            </a:r>
            <a:r>
              <a:rPr lang="en-US" sz="2400" dirty="0" smtClean="0"/>
              <a:t>.</a:t>
            </a:r>
            <a:r>
              <a:rPr lang="en-US" sz="2400" dirty="0"/>
              <a:t>	</a:t>
            </a:r>
          </a:p>
        </p:txBody>
      </p:sp>
    </p:spTree>
    <p:extLst>
      <p:ext uri="{BB962C8B-B14F-4D97-AF65-F5344CB8AC3E}">
        <p14:creationId xmlns:p14="http://schemas.microsoft.com/office/powerpoint/2010/main" val="131795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011"/>
            <a:ext cx="12192000" cy="6866022"/>
          </a:xfrm>
          <a:prstGeom prst="rect">
            <a:avLst/>
          </a:prstGeom>
        </p:spPr>
      </p:pic>
    </p:spTree>
    <p:extLst>
      <p:ext uri="{BB962C8B-B14F-4D97-AF65-F5344CB8AC3E}">
        <p14:creationId xmlns:p14="http://schemas.microsoft.com/office/powerpoint/2010/main" val="18830075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1961" y="-39029"/>
            <a:ext cx="9196039" cy="6897029"/>
          </a:xfrm>
          <a:prstGeom prst="rect">
            <a:avLst/>
          </a:prstGeom>
        </p:spPr>
      </p:pic>
    </p:spTree>
    <p:extLst>
      <p:ext uri="{BB962C8B-B14F-4D97-AF65-F5344CB8AC3E}">
        <p14:creationId xmlns:p14="http://schemas.microsoft.com/office/powerpoint/2010/main" val="10710143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154984"/>
          </a:xfrm>
          <a:prstGeom prst="rect">
            <a:avLst/>
          </a:prstGeom>
          <a:noFill/>
        </p:spPr>
        <p:txBody>
          <a:bodyPr wrap="square" rtlCol="0">
            <a:spAutoFit/>
          </a:bodyPr>
          <a:lstStyle/>
          <a:p>
            <a:r>
              <a:rPr lang="en-US" sz="2400" dirty="0"/>
              <a:t>III. RE-WORKING YOUR GOALS</a:t>
            </a:r>
          </a:p>
          <a:p>
            <a:r>
              <a:rPr lang="en-US" sz="2400" dirty="0"/>
              <a:t> </a:t>
            </a:r>
          </a:p>
          <a:p>
            <a:r>
              <a:rPr lang="en-US" sz="2400" dirty="0"/>
              <a:t>	So now that we have tried to expose and demolish some of these unhealthy, unbiblical but very common goals in parenting, let’s try to rebuild better goals.  </a:t>
            </a:r>
          </a:p>
          <a:p>
            <a:r>
              <a:rPr lang="en-US" sz="2400" dirty="0"/>
              <a:t>	 What about the goal of DEVELOPING SPECIAL SKILLS?  Should we just rule out all sports, voice lessons, playing musical instruments, and just stick to the basic academic subjects? </a:t>
            </a:r>
            <a:endParaRPr lang="en-US" sz="2400" dirty="0" smtClean="0"/>
          </a:p>
          <a:p>
            <a:r>
              <a:rPr lang="en-US" sz="2400" dirty="0"/>
              <a:t>	</a:t>
            </a:r>
            <a:r>
              <a:rPr lang="en-US" sz="2400" dirty="0" smtClean="0"/>
              <a:t>The </a:t>
            </a:r>
            <a:r>
              <a:rPr lang="en-US" sz="2400" dirty="0"/>
              <a:t>problem is not so much the special skill itself, but some of the pitfalls and motives.  </a:t>
            </a:r>
          </a:p>
          <a:p>
            <a:r>
              <a:rPr lang="en-US" sz="2400" dirty="0"/>
              <a:t>	</a:t>
            </a:r>
          </a:p>
        </p:txBody>
      </p:sp>
    </p:spTree>
    <p:extLst>
      <p:ext uri="{BB962C8B-B14F-4D97-AF65-F5344CB8AC3E}">
        <p14:creationId xmlns:p14="http://schemas.microsoft.com/office/powerpoint/2010/main" val="39793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5632311"/>
          </a:xfrm>
          <a:prstGeom prst="rect">
            <a:avLst/>
          </a:prstGeom>
          <a:noFill/>
        </p:spPr>
        <p:txBody>
          <a:bodyPr wrap="square" rtlCol="0">
            <a:spAutoFit/>
          </a:bodyPr>
          <a:lstStyle/>
          <a:p>
            <a:r>
              <a:rPr lang="en-US" sz="2400" dirty="0"/>
              <a:t>III. RE-WORKING YOUR GOALS</a:t>
            </a:r>
          </a:p>
          <a:p>
            <a:r>
              <a:rPr lang="en-US" sz="2400" dirty="0"/>
              <a:t> </a:t>
            </a:r>
          </a:p>
          <a:p>
            <a:r>
              <a:rPr lang="en-US" sz="2400" dirty="0"/>
              <a:t>	1. Developing some of these skills will often involve exposing them to teachers and coaches. But it exposes them not only to their expertise, but their motives and values as well. This concern must be addressed beforehand.  </a:t>
            </a:r>
          </a:p>
          <a:p>
            <a:r>
              <a:rPr lang="en-US" sz="2400" dirty="0"/>
              <a:t>	2. And is the motive of developing a sense of self-worth even biblical? Wouldn’t an accurate view of self be better? And should our sense of who we are be based on a physical skill or ability? </a:t>
            </a:r>
            <a:r>
              <a:rPr lang="en-US" sz="2400" dirty="0" smtClean="0"/>
              <a:t>How </a:t>
            </a:r>
            <a:r>
              <a:rPr lang="en-US" sz="2400" dirty="0"/>
              <a:t>does this differ from pride which is universally condemned in Scripture? How does trusting in self and trusting in our abilities detract from trusting God?</a:t>
            </a:r>
          </a:p>
          <a:p>
            <a:r>
              <a:rPr lang="en-US" sz="2400" dirty="0"/>
              <a:t>	3. And thirdly, we must consider the time involved in developing this skill. Often to become a true champion at some skill one must devote endless hours to practice. But what about time for family Bible reading and prayer</a:t>
            </a:r>
            <a:r>
              <a:rPr lang="en-US" sz="2400" dirty="0" smtClean="0"/>
              <a:t>?</a:t>
            </a:r>
            <a:r>
              <a:rPr lang="en-US" sz="2400" dirty="0"/>
              <a:t>	</a:t>
            </a:r>
          </a:p>
        </p:txBody>
      </p:sp>
    </p:spTree>
    <p:extLst>
      <p:ext uri="{BB962C8B-B14F-4D97-AF65-F5344CB8AC3E}">
        <p14:creationId xmlns:p14="http://schemas.microsoft.com/office/powerpoint/2010/main" val="415483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5632311"/>
          </a:xfrm>
          <a:prstGeom prst="rect">
            <a:avLst/>
          </a:prstGeom>
          <a:noFill/>
        </p:spPr>
        <p:txBody>
          <a:bodyPr wrap="square" rtlCol="0">
            <a:spAutoFit/>
          </a:bodyPr>
          <a:lstStyle/>
          <a:p>
            <a:r>
              <a:rPr lang="en-US" sz="2400" dirty="0"/>
              <a:t>III. RE-WORKING YOUR GOALS</a:t>
            </a:r>
          </a:p>
          <a:p>
            <a:r>
              <a:rPr lang="en-US" sz="2400" dirty="0"/>
              <a:t> </a:t>
            </a:r>
          </a:p>
          <a:p>
            <a:r>
              <a:rPr lang="en-US" sz="2400" dirty="0"/>
              <a:t>	Having said all that, there are some lessons to be learned through the development of skills. </a:t>
            </a:r>
            <a:endParaRPr lang="en-US" sz="2400" dirty="0" smtClean="0"/>
          </a:p>
          <a:p>
            <a:r>
              <a:rPr lang="en-US" sz="2400" dirty="0"/>
              <a:t>	</a:t>
            </a:r>
            <a:r>
              <a:rPr lang="en-US" sz="2400" dirty="0" smtClean="0"/>
              <a:t>Musical </a:t>
            </a:r>
            <a:r>
              <a:rPr lang="en-US" sz="2400" dirty="0"/>
              <a:t>ability can be employed in serving the church and even in creating beauty and godly entertainment. </a:t>
            </a:r>
            <a:endParaRPr lang="en-US" sz="2400" dirty="0" smtClean="0"/>
          </a:p>
          <a:p>
            <a:r>
              <a:rPr lang="en-US" sz="2400" dirty="0"/>
              <a:t>	</a:t>
            </a:r>
            <a:r>
              <a:rPr lang="en-US" sz="2400" dirty="0" smtClean="0"/>
              <a:t>Sporting </a:t>
            </a:r>
            <a:r>
              <a:rPr lang="en-US" sz="2400" dirty="0"/>
              <a:t>skills can have the benefits of not only the stewardship of the body and physical health, but also learning teamwork, the sheer pleasure of playing, and developing excellence. </a:t>
            </a:r>
          </a:p>
          <a:p>
            <a:r>
              <a:rPr lang="en-US" sz="2400" dirty="0"/>
              <a:t>	The point is that we must become intentional about developing special skills. </a:t>
            </a:r>
            <a:endParaRPr lang="en-US" sz="2400" dirty="0" smtClean="0"/>
          </a:p>
          <a:p>
            <a:r>
              <a:rPr lang="en-US" sz="2400" dirty="0"/>
              <a:t>	</a:t>
            </a:r>
            <a:r>
              <a:rPr lang="en-US" sz="2400" dirty="0" smtClean="0"/>
              <a:t>They </a:t>
            </a:r>
            <a:r>
              <a:rPr lang="en-US" sz="2400" dirty="0"/>
              <a:t>must be placed in their context. They must be justified along biblical grounds, or they can easily and imperceptibly become occasions for pride, or goals in themselves (idols).  </a:t>
            </a:r>
          </a:p>
          <a:p>
            <a:r>
              <a:rPr lang="en-US" sz="2400" dirty="0"/>
              <a:t>	</a:t>
            </a:r>
          </a:p>
        </p:txBody>
      </p:sp>
    </p:spTree>
    <p:extLst>
      <p:ext uri="{BB962C8B-B14F-4D97-AF65-F5344CB8AC3E}">
        <p14:creationId xmlns:p14="http://schemas.microsoft.com/office/powerpoint/2010/main" val="394593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5632311"/>
          </a:xfrm>
          <a:prstGeom prst="rect">
            <a:avLst/>
          </a:prstGeom>
          <a:noFill/>
        </p:spPr>
        <p:txBody>
          <a:bodyPr wrap="square" rtlCol="0">
            <a:spAutoFit/>
          </a:bodyPr>
          <a:lstStyle/>
          <a:p>
            <a:r>
              <a:rPr lang="en-US" sz="2400" dirty="0"/>
              <a:t>III. RE-WORKING YOUR GOALS</a:t>
            </a:r>
          </a:p>
          <a:p>
            <a:r>
              <a:rPr lang="en-US" sz="2400" dirty="0"/>
              <a:t> </a:t>
            </a:r>
          </a:p>
          <a:p>
            <a:r>
              <a:rPr lang="en-US" sz="2400" dirty="0"/>
              <a:t>	What about the goal of PSYCHOLOGICAL ADJUSTMENT? </a:t>
            </a:r>
            <a:endParaRPr lang="en-US" sz="2400" dirty="0" smtClean="0"/>
          </a:p>
          <a:p>
            <a:r>
              <a:rPr lang="en-US" sz="2400" dirty="0"/>
              <a:t>	</a:t>
            </a:r>
            <a:r>
              <a:rPr lang="en-US" sz="2400" dirty="0" smtClean="0"/>
              <a:t>Well, if </a:t>
            </a:r>
            <a:r>
              <a:rPr lang="en-US" sz="2400" dirty="0"/>
              <a:t>by this we mean the empty quest for self-esteem (read “pride”), then we know we are on an unhelpful track. </a:t>
            </a:r>
          </a:p>
          <a:p>
            <a:r>
              <a:rPr lang="en-US" sz="2400" dirty="0" smtClean="0"/>
              <a:t>	But </a:t>
            </a:r>
            <a:r>
              <a:rPr lang="en-US" sz="2400" dirty="0"/>
              <a:t>it would seem essential for parents to help children grasp who they are in the world God has made. Identity is key to behavior. </a:t>
            </a:r>
          </a:p>
          <a:p>
            <a:r>
              <a:rPr lang="en-US" sz="2400" dirty="0"/>
              <a:t>	The problem with self-esteem is that it begins in the wrong place and it never actually leaves that wrong place. </a:t>
            </a:r>
            <a:endParaRPr lang="en-US" sz="2400" dirty="0" smtClean="0"/>
          </a:p>
          <a:p>
            <a:r>
              <a:rPr lang="en-US" sz="2400" dirty="0"/>
              <a:t>	</a:t>
            </a:r>
            <a:r>
              <a:rPr lang="en-US" sz="2400" dirty="0" smtClean="0"/>
              <a:t>“</a:t>
            </a:r>
            <a:r>
              <a:rPr lang="en-US" sz="2400" dirty="0"/>
              <a:t>Who am I?” is not the first subject addressed in the Bible. In fact, that question doesn’t come until the end of the first chapter, and is not fully answered until the last chapters of the Bible. </a:t>
            </a:r>
            <a:endParaRPr lang="en-US" sz="2400" dirty="0" smtClean="0"/>
          </a:p>
          <a:p>
            <a:r>
              <a:rPr lang="en-US" sz="2400" dirty="0"/>
              <a:t>	</a:t>
            </a:r>
            <a:r>
              <a:rPr lang="en-US" sz="2400" dirty="0" smtClean="0"/>
              <a:t>The </a:t>
            </a:r>
            <a:r>
              <a:rPr lang="en-US" sz="2400" dirty="0"/>
              <a:t>first subject and last subject and over-riding subject in between, is who is God. And because we are not really allowed to talk about that in the public school or the secular culture, all we are left with is self-esteem. </a:t>
            </a:r>
          </a:p>
        </p:txBody>
      </p:sp>
    </p:spTree>
    <p:extLst>
      <p:ext uri="{BB962C8B-B14F-4D97-AF65-F5344CB8AC3E}">
        <p14:creationId xmlns:p14="http://schemas.microsoft.com/office/powerpoint/2010/main" val="54904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6370975"/>
          </a:xfrm>
          <a:prstGeom prst="rect">
            <a:avLst/>
          </a:prstGeom>
          <a:noFill/>
        </p:spPr>
        <p:txBody>
          <a:bodyPr wrap="square" rtlCol="0">
            <a:spAutoFit/>
          </a:bodyPr>
          <a:lstStyle/>
          <a:p>
            <a:r>
              <a:rPr lang="en-US" sz="2400" dirty="0"/>
              <a:t>III. RE-WORKING YOUR GOALS</a:t>
            </a:r>
          </a:p>
          <a:p>
            <a:r>
              <a:rPr lang="en-US" sz="2400" dirty="0"/>
              <a:t> </a:t>
            </a:r>
          </a:p>
          <a:p>
            <a:r>
              <a:rPr lang="en-US" sz="2400" dirty="0" smtClean="0"/>
              <a:t>	“</a:t>
            </a:r>
            <a:r>
              <a:rPr lang="en-US" sz="2400" dirty="0"/>
              <a:t>Man is the measure of all things,” wrote the Greek humanistic philosopher Protagoras. </a:t>
            </a:r>
            <a:endParaRPr lang="en-US" sz="2400" dirty="0" smtClean="0"/>
          </a:p>
          <a:p>
            <a:r>
              <a:rPr lang="en-US" sz="2400" dirty="0"/>
              <a:t>	</a:t>
            </a:r>
            <a:r>
              <a:rPr lang="en-US" sz="2400" dirty="0" smtClean="0"/>
              <a:t>Yet </a:t>
            </a:r>
            <a:r>
              <a:rPr lang="en-US" sz="2400" dirty="0"/>
              <a:t>without God, the “measure” doesn’t add </a:t>
            </a:r>
            <a:r>
              <a:rPr lang="en-US" sz="2400" dirty="0" smtClean="0"/>
              <a:t>up to much, </a:t>
            </a:r>
            <a:r>
              <a:rPr lang="en-US" sz="2400" dirty="0"/>
              <a:t>and so the person who begins with self-esteem has no real, solid foundation for self-esteem and can never move much beyond that subject. </a:t>
            </a:r>
          </a:p>
          <a:p>
            <a:r>
              <a:rPr lang="en-US" sz="2400" dirty="0"/>
              <a:t>	It is infinitely wiser to instill in our children God’s story as we find it in the Bible, and then help our children find their place in that story. </a:t>
            </a:r>
            <a:endParaRPr lang="en-US" sz="2400" dirty="0" smtClean="0"/>
          </a:p>
          <a:p>
            <a:r>
              <a:rPr lang="en-US" sz="2400" dirty="0"/>
              <a:t>	</a:t>
            </a:r>
            <a:r>
              <a:rPr lang="en-US" sz="2400" dirty="0" smtClean="0"/>
              <a:t>Let </a:t>
            </a:r>
            <a:r>
              <a:rPr lang="en-US" sz="2400" dirty="0"/>
              <a:t>them soar to the heights as the crown of creation, and then plunge to the depths as the ungrateful renegade who threw it all away. </a:t>
            </a:r>
            <a:endParaRPr lang="en-US" sz="2400" dirty="0" smtClean="0"/>
          </a:p>
          <a:p>
            <a:r>
              <a:rPr lang="en-US" sz="2400" dirty="0"/>
              <a:t>	</a:t>
            </a:r>
            <a:r>
              <a:rPr lang="en-US" sz="2400" dirty="0" smtClean="0"/>
              <a:t>Let </a:t>
            </a:r>
            <a:r>
              <a:rPr lang="en-US" sz="2400" dirty="0"/>
              <a:t>them grieve in the sadness of the brokenness and misery</a:t>
            </a:r>
            <a:r>
              <a:rPr lang="en-US" sz="2400" dirty="0" smtClean="0"/>
              <a:t>.</a:t>
            </a:r>
          </a:p>
          <a:p>
            <a:r>
              <a:rPr lang="en-US" sz="2400" dirty="0"/>
              <a:t>	</a:t>
            </a:r>
            <a:r>
              <a:rPr lang="en-US" sz="2400" dirty="0" smtClean="0"/>
              <a:t>But </a:t>
            </a:r>
            <a:r>
              <a:rPr lang="en-US" sz="2400" dirty="0"/>
              <a:t>let them hope in the Son of God and the restoration that flows from redemption and reconciliation. </a:t>
            </a:r>
            <a:endParaRPr lang="en-US" sz="2400" dirty="0" smtClean="0"/>
          </a:p>
          <a:p>
            <a:r>
              <a:rPr lang="en-US" sz="2400" dirty="0"/>
              <a:t>	</a:t>
            </a:r>
            <a:r>
              <a:rPr lang="en-US" sz="2400" dirty="0" smtClean="0"/>
              <a:t>Help </a:t>
            </a:r>
            <a:r>
              <a:rPr lang="en-US" sz="2400" dirty="0"/>
              <a:t>them understand God’s grand, glorious story, and find their grateful place in it. </a:t>
            </a:r>
          </a:p>
          <a:p>
            <a:r>
              <a:rPr lang="en-US" sz="2400" dirty="0"/>
              <a:t>	</a:t>
            </a:r>
          </a:p>
        </p:txBody>
      </p:sp>
    </p:spTree>
    <p:extLst>
      <p:ext uri="{BB962C8B-B14F-4D97-AF65-F5344CB8AC3E}">
        <p14:creationId xmlns:p14="http://schemas.microsoft.com/office/powerpoint/2010/main" val="18468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524315"/>
          </a:xfrm>
          <a:prstGeom prst="rect">
            <a:avLst/>
          </a:prstGeom>
          <a:noFill/>
        </p:spPr>
        <p:txBody>
          <a:bodyPr wrap="square" rtlCol="0">
            <a:spAutoFit/>
          </a:bodyPr>
          <a:lstStyle/>
          <a:p>
            <a:r>
              <a:rPr lang="en-US" sz="2400" dirty="0"/>
              <a:t>III. RE-WORKING YOUR GOALS</a:t>
            </a:r>
          </a:p>
          <a:p>
            <a:r>
              <a:rPr lang="en-US" sz="2400" dirty="0"/>
              <a:t> </a:t>
            </a:r>
          </a:p>
          <a:p>
            <a:r>
              <a:rPr lang="en-US" sz="2400" dirty="0"/>
              <a:t>	What about the goal of </a:t>
            </a:r>
            <a:r>
              <a:rPr lang="en-US" sz="2400" dirty="0" smtClean="0"/>
              <a:t>WELL-BEHAVED </a:t>
            </a:r>
            <a:r>
              <a:rPr lang="en-US" sz="2400" dirty="0"/>
              <a:t>CHILDREN? </a:t>
            </a:r>
            <a:endParaRPr lang="en-US" sz="2400" dirty="0" smtClean="0"/>
          </a:p>
          <a:p>
            <a:r>
              <a:rPr lang="en-US" sz="2400" dirty="0"/>
              <a:t>	</a:t>
            </a:r>
            <a:r>
              <a:rPr lang="en-US" sz="2400" dirty="0" smtClean="0"/>
              <a:t>Do </a:t>
            </a:r>
            <a:r>
              <a:rPr lang="en-US" sz="2400" dirty="0"/>
              <a:t>you remember what we call when we change behavior without changing the heart? </a:t>
            </a:r>
            <a:endParaRPr lang="en-US" sz="2400" dirty="0" smtClean="0"/>
          </a:p>
          <a:p>
            <a:r>
              <a:rPr lang="en-US" sz="2400" dirty="0"/>
              <a:t>	</a:t>
            </a:r>
            <a:r>
              <a:rPr lang="en-US" sz="2400" dirty="0" smtClean="0"/>
              <a:t>(</a:t>
            </a:r>
            <a:r>
              <a:rPr lang="en-US" sz="2400" dirty="0"/>
              <a:t>Hypocrisy!) </a:t>
            </a:r>
            <a:endParaRPr lang="en-US" sz="2400" dirty="0" smtClean="0"/>
          </a:p>
          <a:p>
            <a:r>
              <a:rPr lang="en-US" sz="2400" dirty="0"/>
              <a:t>	</a:t>
            </a:r>
            <a:r>
              <a:rPr lang="en-US" sz="2400" dirty="0" smtClean="0"/>
              <a:t>So </a:t>
            </a:r>
            <a:r>
              <a:rPr lang="en-US" sz="2400" dirty="0"/>
              <a:t>certainly we do not want to modify or manipulate our children’s behavior to meet the expectations of others, and to the neglect of their understanding and heart attitude.  </a:t>
            </a:r>
          </a:p>
          <a:p>
            <a:r>
              <a:rPr lang="en-US" sz="2400" dirty="0"/>
              <a:t>	However, God’s word does call us to respect others, to serve others in a Christ-like manner, to defer to others, and to prefer others above </a:t>
            </a:r>
            <a:r>
              <a:rPr lang="en-US" sz="2400" dirty="0" smtClean="0"/>
              <a:t>ourselves</a:t>
            </a:r>
            <a:endParaRPr lang="en-US" sz="2400" dirty="0"/>
          </a:p>
        </p:txBody>
      </p:sp>
    </p:spTree>
    <p:extLst>
      <p:ext uri="{BB962C8B-B14F-4D97-AF65-F5344CB8AC3E}">
        <p14:creationId xmlns:p14="http://schemas.microsoft.com/office/powerpoint/2010/main" val="1912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6370975"/>
          </a:xfrm>
          <a:prstGeom prst="rect">
            <a:avLst/>
          </a:prstGeom>
          <a:noFill/>
        </p:spPr>
        <p:txBody>
          <a:bodyPr wrap="square" rtlCol="0">
            <a:spAutoFit/>
          </a:bodyPr>
          <a:lstStyle/>
          <a:p>
            <a:r>
              <a:rPr lang="en-US" sz="2400" dirty="0"/>
              <a:t>III. RE-WORKING YOUR GOALS</a:t>
            </a:r>
          </a:p>
          <a:p>
            <a:r>
              <a:rPr lang="en-US" sz="2400" dirty="0"/>
              <a:t> </a:t>
            </a:r>
          </a:p>
          <a:p>
            <a:r>
              <a:rPr lang="en-US" sz="2400" dirty="0" smtClean="0"/>
              <a:t>	I </a:t>
            </a:r>
            <a:r>
              <a:rPr lang="en-US" sz="2400" dirty="0"/>
              <a:t>have often heard young people say rather defiantly, “I don’t care what others think of me.” </a:t>
            </a:r>
            <a:endParaRPr lang="en-US" sz="2400" dirty="0" smtClean="0"/>
          </a:p>
          <a:p>
            <a:r>
              <a:rPr lang="en-US" sz="2400" dirty="0"/>
              <a:t>	</a:t>
            </a:r>
            <a:r>
              <a:rPr lang="en-US" sz="2400" dirty="0" smtClean="0"/>
              <a:t>And </a:t>
            </a:r>
            <a:r>
              <a:rPr lang="en-US" sz="2400" dirty="0"/>
              <a:t>there is a grain of truth in this, that we must not be captive to the opinions of others. </a:t>
            </a:r>
            <a:endParaRPr lang="en-US" sz="2400" dirty="0" smtClean="0"/>
          </a:p>
          <a:p>
            <a:r>
              <a:rPr lang="en-US" sz="2400" dirty="0"/>
              <a:t>	</a:t>
            </a:r>
            <a:r>
              <a:rPr lang="en-US" sz="2400" dirty="0" smtClean="0"/>
              <a:t>But </a:t>
            </a:r>
            <a:r>
              <a:rPr lang="en-US" sz="2400" dirty="0"/>
              <a:t>there is also a sense in which God’s people are ambassadors for Christ, and as people think of us, so they will think of Jesus. </a:t>
            </a:r>
            <a:endParaRPr lang="en-US" sz="2400" dirty="0" smtClean="0"/>
          </a:p>
          <a:p>
            <a:r>
              <a:rPr lang="en-US" sz="2400" dirty="0"/>
              <a:t>	</a:t>
            </a:r>
            <a:r>
              <a:rPr lang="en-US" sz="2400" dirty="0" smtClean="0"/>
              <a:t>So</a:t>
            </a:r>
            <a:r>
              <a:rPr lang="en-US" sz="2400" dirty="0"/>
              <a:t>, no, our behavior must not be calculated to please others nor an attempt to curry their favor. Yet, we are called to be both servants and ambassadors. Love, kindness, patience, gentleness, goodness, and self-control are all fruit of the Holy Spirit. </a:t>
            </a:r>
            <a:endParaRPr lang="en-US" sz="2400" dirty="0" smtClean="0"/>
          </a:p>
          <a:p>
            <a:r>
              <a:rPr lang="en-US" sz="2400" dirty="0"/>
              <a:t>	</a:t>
            </a:r>
            <a:r>
              <a:rPr lang="en-US" sz="2400" dirty="0" smtClean="0"/>
              <a:t>Development </a:t>
            </a:r>
            <a:r>
              <a:rPr lang="en-US" sz="2400" dirty="0"/>
              <a:t>of true character must be our focus and not mere outward conformity or behavior. “When saying ‘please’ and ‘thank-you’ are rooted in what it means to look out for the interests of others, they become expressions of biblical love</a:t>
            </a:r>
            <a:r>
              <a:rPr lang="en-US" sz="2400" dirty="0" smtClean="0"/>
              <a:t>.”</a:t>
            </a:r>
            <a:endParaRPr lang="en-US" sz="2400" dirty="0"/>
          </a:p>
          <a:p>
            <a:r>
              <a:rPr lang="en-US" sz="2400" dirty="0"/>
              <a:t>	</a:t>
            </a:r>
          </a:p>
        </p:txBody>
      </p:sp>
    </p:spTree>
    <p:extLst>
      <p:ext uri="{BB962C8B-B14F-4D97-AF65-F5344CB8AC3E}">
        <p14:creationId xmlns:p14="http://schemas.microsoft.com/office/powerpoint/2010/main" val="171146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9345" y="648933"/>
            <a:ext cx="11311944" cy="5386090"/>
          </a:xfrm>
          <a:prstGeom prst="rect">
            <a:avLst/>
          </a:prstGeom>
        </p:spPr>
        <p:txBody>
          <a:bodyPr wrap="square">
            <a:spAutoFit/>
          </a:bodyPr>
          <a:lstStyle/>
          <a:p>
            <a:pPr algn="ctr"/>
            <a:r>
              <a:rPr lang="en-US" sz="2800" b="1" i="1" dirty="0" smtClean="0"/>
              <a:t>“SHEPHERDING A CHILD’S HEART”</a:t>
            </a:r>
          </a:p>
          <a:p>
            <a:pPr algn="ctr"/>
            <a:r>
              <a:rPr lang="en-US" sz="2800" dirty="0" smtClean="0"/>
              <a:t>Hospers PCA Summer Seminars 2021 </a:t>
            </a:r>
            <a:endParaRPr lang="en-US" sz="2800" dirty="0"/>
          </a:p>
          <a:p>
            <a:endParaRPr lang="en-US" sz="2800" dirty="0"/>
          </a:p>
          <a:p>
            <a:r>
              <a:rPr lang="en-US" sz="2800" dirty="0" smtClean="0"/>
              <a:t>Tuesday, June </a:t>
            </a:r>
            <a:r>
              <a:rPr lang="en-US" sz="2800" dirty="0"/>
              <a:t>15   “Godward Orientation and Shaping </a:t>
            </a:r>
            <a:r>
              <a:rPr lang="en-US" sz="2800" dirty="0" smtClean="0"/>
              <a:t>												Influences</a:t>
            </a:r>
            <a:r>
              <a:rPr lang="en-US" sz="2800" dirty="0"/>
              <a:t>”         </a:t>
            </a:r>
          </a:p>
          <a:p>
            <a:endParaRPr lang="en-US" sz="2800" dirty="0" smtClean="0"/>
          </a:p>
          <a:p>
            <a:r>
              <a:rPr lang="en-US" sz="2800" dirty="0" smtClean="0"/>
              <a:t>Tuesday, June </a:t>
            </a:r>
            <a:r>
              <a:rPr lang="en-US" sz="2800" dirty="0"/>
              <a:t>22   “Goals and Methods (Communication)”  </a:t>
            </a:r>
          </a:p>
          <a:p>
            <a:endParaRPr lang="en-US" sz="2800" dirty="0" smtClean="0"/>
          </a:p>
          <a:p>
            <a:r>
              <a:rPr lang="en-US" sz="2800" dirty="0" smtClean="0"/>
              <a:t>Tuesday, July </a:t>
            </a:r>
            <a:r>
              <a:rPr lang="en-US" sz="2800" dirty="0"/>
              <a:t>6     “Biblical Methods of Discipline—the Rod </a:t>
            </a:r>
            <a:r>
              <a:rPr lang="en-US" sz="2800" dirty="0" smtClean="0"/>
              <a:t>											and </a:t>
            </a:r>
            <a:r>
              <a:rPr lang="en-US" sz="2800" dirty="0"/>
              <a:t>Appeal to Conscience</a:t>
            </a:r>
            <a:r>
              <a:rPr lang="en-US" sz="3600" dirty="0" smtClean="0"/>
              <a:t>”</a:t>
            </a:r>
          </a:p>
          <a:p>
            <a:pPr algn="r"/>
            <a:endParaRPr lang="en-US" sz="2800" dirty="0"/>
          </a:p>
          <a:p>
            <a:pPr algn="r"/>
            <a:r>
              <a:rPr lang="en-US" sz="2800" dirty="0" smtClean="0"/>
              <a:t>(All seminars begin at 7:00 p.m.)</a:t>
            </a:r>
            <a:endParaRPr lang="en-US" sz="2800" dirty="0"/>
          </a:p>
        </p:txBody>
      </p:sp>
    </p:spTree>
    <p:extLst>
      <p:ext uri="{BB962C8B-B14F-4D97-AF65-F5344CB8AC3E}">
        <p14:creationId xmlns:p14="http://schemas.microsoft.com/office/powerpoint/2010/main" val="1351390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3785652"/>
          </a:xfrm>
          <a:prstGeom prst="rect">
            <a:avLst/>
          </a:prstGeom>
          <a:noFill/>
        </p:spPr>
        <p:txBody>
          <a:bodyPr wrap="square" rtlCol="0">
            <a:spAutoFit/>
          </a:bodyPr>
          <a:lstStyle/>
          <a:p>
            <a:r>
              <a:rPr lang="en-US" sz="2400" dirty="0"/>
              <a:t>IV. UNBIBLICAL METHODS</a:t>
            </a:r>
          </a:p>
          <a:p>
            <a:r>
              <a:rPr lang="en-US" sz="2400" dirty="0"/>
              <a:t> </a:t>
            </a:r>
          </a:p>
          <a:p>
            <a:r>
              <a:rPr lang="en-US" sz="2400" dirty="0"/>
              <a:t>	If I would summarize what we are going to study next, it would be this</a:t>
            </a:r>
            <a:r>
              <a:rPr lang="en-US" sz="2400" dirty="0" smtClean="0"/>
              <a:t>:</a:t>
            </a:r>
          </a:p>
          <a:p>
            <a:r>
              <a:rPr lang="en-US" sz="2400" dirty="0"/>
              <a:t>	</a:t>
            </a:r>
            <a:r>
              <a:rPr lang="en-US" sz="2400" dirty="0" smtClean="0"/>
              <a:t>“just </a:t>
            </a:r>
            <a:r>
              <a:rPr lang="en-US" sz="2400" dirty="0"/>
              <a:t>as we may have uncritically adopted our </a:t>
            </a:r>
            <a:r>
              <a:rPr lang="en-US" sz="2400" b="1" i="1" dirty="0"/>
              <a:t>goals</a:t>
            </a:r>
            <a:r>
              <a:rPr lang="en-US" sz="2400" dirty="0"/>
              <a:t> in child-raising from the broken world, so we may have unwittingly adopted our </a:t>
            </a:r>
            <a:r>
              <a:rPr lang="en-US" sz="2400" b="1" i="1" dirty="0"/>
              <a:t>methods</a:t>
            </a:r>
            <a:r>
              <a:rPr lang="en-US" sz="2400" dirty="0"/>
              <a:t> from the same source</a:t>
            </a:r>
            <a:r>
              <a:rPr lang="en-US" sz="2400" dirty="0" smtClean="0"/>
              <a:t>.” </a:t>
            </a:r>
          </a:p>
          <a:p>
            <a:r>
              <a:rPr lang="en-US" sz="2400" dirty="0"/>
              <a:t>	</a:t>
            </a:r>
            <a:r>
              <a:rPr lang="en-US" sz="2400" dirty="0" smtClean="0"/>
              <a:t>So</a:t>
            </a:r>
            <a:r>
              <a:rPr lang="en-US" sz="2400" dirty="0"/>
              <a:t>, just as we had to go back to God’s Word to reassess our goals, so we must go back to the Word to reassess our method. </a:t>
            </a:r>
            <a:endParaRPr lang="en-US" sz="2400" dirty="0" smtClean="0"/>
          </a:p>
          <a:p>
            <a:r>
              <a:rPr lang="en-US" sz="2400" dirty="0"/>
              <a:t>	</a:t>
            </a:r>
            <a:r>
              <a:rPr lang="en-US" sz="2400" dirty="0" smtClean="0"/>
              <a:t>If </a:t>
            </a:r>
            <a:r>
              <a:rPr lang="en-US" sz="2400" dirty="0"/>
              <a:t>the goal matters, so does the method. </a:t>
            </a:r>
          </a:p>
          <a:p>
            <a:r>
              <a:rPr lang="en-US" sz="2400" dirty="0"/>
              <a:t>	</a:t>
            </a:r>
          </a:p>
        </p:txBody>
      </p:sp>
    </p:spTree>
    <p:extLst>
      <p:ext uri="{BB962C8B-B14F-4D97-AF65-F5344CB8AC3E}">
        <p14:creationId xmlns:p14="http://schemas.microsoft.com/office/powerpoint/2010/main" val="296996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893647"/>
          </a:xfrm>
          <a:prstGeom prst="rect">
            <a:avLst/>
          </a:prstGeom>
          <a:noFill/>
        </p:spPr>
        <p:txBody>
          <a:bodyPr wrap="square" rtlCol="0">
            <a:spAutoFit/>
          </a:bodyPr>
          <a:lstStyle/>
          <a:p>
            <a:r>
              <a:rPr lang="en-US" sz="2400" dirty="0"/>
              <a:t>IV. UNBIBLICAL METHODS</a:t>
            </a:r>
          </a:p>
          <a:p>
            <a:r>
              <a:rPr lang="en-US" sz="2400" dirty="0"/>
              <a:t> </a:t>
            </a:r>
          </a:p>
          <a:p>
            <a:r>
              <a:rPr lang="en-US" sz="2400" dirty="0"/>
              <a:t> </a:t>
            </a:r>
          </a:p>
          <a:p>
            <a:pPr algn="ctr"/>
            <a:r>
              <a:rPr lang="en-US" sz="3600" dirty="0"/>
              <a:t>O-</a:t>
            </a:r>
            <a:r>
              <a:rPr lang="en-US" sz="3600" dirty="0" smtClean="0"/>
              <a:t>-----------------------------------------------------&gt;X</a:t>
            </a:r>
          </a:p>
          <a:p>
            <a:pPr algn="ctr"/>
            <a:endParaRPr lang="en-US" sz="3600" dirty="0"/>
          </a:p>
          <a:p>
            <a:r>
              <a:rPr lang="en-US" sz="3600" dirty="0" smtClean="0"/>
              <a:t>  STATUS  </a:t>
            </a:r>
            <a:r>
              <a:rPr lang="en-US" sz="3600" dirty="0"/>
              <a:t>		</a:t>
            </a:r>
            <a:r>
              <a:rPr lang="en-US" sz="3600" dirty="0" smtClean="0"/>
              <a:t>              METHOD</a:t>
            </a:r>
            <a:r>
              <a:rPr lang="en-US" sz="3600" dirty="0"/>
              <a:t>		 </a:t>
            </a:r>
            <a:r>
              <a:rPr lang="en-US" sz="3600" dirty="0" smtClean="0"/>
              <a:t>             GOAL </a:t>
            </a:r>
            <a:endParaRPr lang="en-US" sz="3600" dirty="0"/>
          </a:p>
          <a:p>
            <a:r>
              <a:rPr lang="en-US" sz="3600" dirty="0"/>
              <a:t>Where we		</a:t>
            </a:r>
            <a:r>
              <a:rPr lang="en-US" sz="3600" dirty="0" smtClean="0"/>
              <a:t>              How </a:t>
            </a:r>
            <a:r>
              <a:rPr lang="en-US" sz="3600" dirty="0"/>
              <a:t>we 		</a:t>
            </a:r>
            <a:r>
              <a:rPr lang="en-US" sz="3600" dirty="0" smtClean="0"/>
              <a:t>             Where </a:t>
            </a:r>
            <a:r>
              <a:rPr lang="en-US" sz="3600" dirty="0"/>
              <a:t>	</a:t>
            </a:r>
            <a:r>
              <a:rPr lang="en-US" sz="3600" dirty="0" smtClean="0"/>
              <a:t>are</a:t>
            </a:r>
            <a:r>
              <a:rPr lang="en-US" sz="3600" dirty="0"/>
              <a:t>			</a:t>
            </a:r>
            <a:r>
              <a:rPr lang="en-US" sz="3600" dirty="0" smtClean="0"/>
              <a:t>                 get </a:t>
            </a:r>
            <a:r>
              <a:rPr lang="en-US" sz="3600" dirty="0"/>
              <a:t>there		</a:t>
            </a:r>
            <a:r>
              <a:rPr lang="en-US" sz="3600" dirty="0" smtClean="0"/>
              <a:t>           we </a:t>
            </a:r>
            <a:r>
              <a:rPr lang="en-US" sz="3600" dirty="0"/>
              <a:t>want</a:t>
            </a:r>
          </a:p>
          <a:p>
            <a:r>
              <a:rPr lang="en-US" sz="3600" dirty="0"/>
              <a:t>						</a:t>
            </a:r>
            <a:r>
              <a:rPr lang="en-US" sz="3600" dirty="0" smtClean="0"/>
              <a:t>														to </a:t>
            </a:r>
            <a:r>
              <a:rPr lang="en-US" sz="3600" dirty="0"/>
              <a:t>be</a:t>
            </a:r>
          </a:p>
          <a:p>
            <a:r>
              <a:rPr lang="en-US" sz="2400" dirty="0"/>
              <a:t>	</a:t>
            </a:r>
          </a:p>
        </p:txBody>
      </p:sp>
    </p:spTree>
    <p:extLst>
      <p:ext uri="{BB962C8B-B14F-4D97-AF65-F5344CB8AC3E}">
        <p14:creationId xmlns:p14="http://schemas.microsoft.com/office/powerpoint/2010/main" val="39937994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893647"/>
          </a:xfrm>
          <a:prstGeom prst="rect">
            <a:avLst/>
          </a:prstGeom>
          <a:noFill/>
        </p:spPr>
        <p:txBody>
          <a:bodyPr wrap="square" rtlCol="0">
            <a:spAutoFit/>
          </a:bodyPr>
          <a:lstStyle/>
          <a:p>
            <a:r>
              <a:rPr lang="en-US" sz="2400" b="1" dirty="0"/>
              <a:t>INTRODUCTION</a:t>
            </a:r>
            <a:endParaRPr lang="en-US" sz="2400" dirty="0"/>
          </a:p>
          <a:p>
            <a:endParaRPr lang="en-US" sz="2400" dirty="0" smtClean="0"/>
          </a:p>
          <a:p>
            <a:r>
              <a:rPr lang="en-US" sz="2400" dirty="0"/>
              <a:t>	So we waited until the appropriate time and then made the big announcement. And we proceeded to prepare the nursery. Several friends brought the blankets and clothing and articles that we would need. A few brought books. One older man made a cradle for us. And we were all set.  </a:t>
            </a:r>
          </a:p>
          <a:p>
            <a:r>
              <a:rPr lang="en-US" sz="2400" dirty="0"/>
              <a:t>	And then the big day came. I was more nervous than my wife, anxious that all would go well.  I wept, truly wept as I saw my son for the first time and held him. He was born on a Saturday night of course, perfect for preachers. And then a couple of days later, we brought him home. We had our heart’s desire. </a:t>
            </a:r>
            <a:endParaRPr lang="en-US" sz="2400" dirty="0" smtClean="0"/>
          </a:p>
          <a:p>
            <a:r>
              <a:rPr lang="en-US" sz="2400" dirty="0"/>
              <a:t>	</a:t>
            </a:r>
            <a:r>
              <a:rPr lang="en-US" sz="2400" dirty="0" smtClean="0"/>
              <a:t>But </a:t>
            </a:r>
            <a:r>
              <a:rPr lang="en-US" sz="2400" dirty="0"/>
              <a:t>now what?!</a:t>
            </a:r>
          </a:p>
        </p:txBody>
      </p:sp>
    </p:spTree>
    <p:extLst>
      <p:ext uri="{BB962C8B-B14F-4D97-AF65-F5344CB8AC3E}">
        <p14:creationId xmlns:p14="http://schemas.microsoft.com/office/powerpoint/2010/main" val="303518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1938992"/>
          </a:xfrm>
          <a:prstGeom prst="rect">
            <a:avLst/>
          </a:prstGeom>
          <a:noFill/>
        </p:spPr>
        <p:txBody>
          <a:bodyPr wrap="square" rtlCol="0">
            <a:spAutoFit/>
          </a:bodyPr>
          <a:lstStyle/>
          <a:p>
            <a:r>
              <a:rPr lang="en-US" sz="2400" dirty="0"/>
              <a:t>IV. UNBIBLICAL METHODS</a:t>
            </a:r>
          </a:p>
          <a:p>
            <a:r>
              <a:rPr lang="en-US" sz="2400" dirty="0"/>
              <a:t> </a:t>
            </a:r>
          </a:p>
          <a:p>
            <a:r>
              <a:rPr lang="en-US" sz="2400" dirty="0"/>
              <a:t>	</a:t>
            </a:r>
            <a:r>
              <a:rPr lang="en-US" sz="2400" dirty="0" err="1"/>
              <a:t>Tedd</a:t>
            </a:r>
            <a:r>
              <a:rPr lang="en-US" sz="2400" dirty="0"/>
              <a:t> Tripp helps us see some unbiblical methods. </a:t>
            </a:r>
            <a:endParaRPr lang="en-US" sz="2400" dirty="0" smtClean="0"/>
          </a:p>
          <a:p>
            <a:r>
              <a:rPr lang="en-US" sz="2400" dirty="0"/>
              <a:t>	</a:t>
            </a:r>
            <a:r>
              <a:rPr lang="en-US" sz="2400" dirty="0" smtClean="0"/>
              <a:t>Many </a:t>
            </a:r>
            <a:r>
              <a:rPr lang="en-US" sz="2400" dirty="0"/>
              <a:t>of these are quite common. You may have read about them even in “Christian” parenting books. </a:t>
            </a:r>
            <a:endParaRPr lang="en-US" sz="2400" dirty="0" smtClean="0"/>
          </a:p>
        </p:txBody>
      </p:sp>
    </p:spTree>
    <p:extLst>
      <p:ext uri="{BB962C8B-B14F-4D97-AF65-F5344CB8AC3E}">
        <p14:creationId xmlns:p14="http://schemas.microsoft.com/office/powerpoint/2010/main" val="288672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87265" y="0"/>
            <a:ext cx="4574232" cy="6858000"/>
          </a:xfrm>
          <a:prstGeom prst="rect">
            <a:avLst/>
          </a:prstGeom>
        </p:spPr>
      </p:pic>
      <p:pic>
        <p:nvPicPr>
          <p:cNvPr id="4" name="Picture 3"/>
          <p:cNvPicPr>
            <a:picLocks noChangeAspect="1"/>
          </p:cNvPicPr>
          <p:nvPr/>
        </p:nvPicPr>
        <p:blipFill>
          <a:blip r:embed="rId3"/>
          <a:stretch>
            <a:fillRect/>
          </a:stretch>
        </p:blipFill>
        <p:spPr>
          <a:xfrm>
            <a:off x="6666570" y="0"/>
            <a:ext cx="4618463" cy="6927695"/>
          </a:xfrm>
          <a:prstGeom prst="rect">
            <a:avLst/>
          </a:prstGeom>
        </p:spPr>
      </p:pic>
    </p:spTree>
    <p:extLst>
      <p:ext uri="{BB962C8B-B14F-4D97-AF65-F5344CB8AC3E}">
        <p14:creationId xmlns:p14="http://schemas.microsoft.com/office/powerpoint/2010/main" val="30721213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524315"/>
          </a:xfrm>
          <a:prstGeom prst="rect">
            <a:avLst/>
          </a:prstGeom>
          <a:noFill/>
        </p:spPr>
        <p:txBody>
          <a:bodyPr wrap="square" rtlCol="0">
            <a:spAutoFit/>
          </a:bodyPr>
          <a:lstStyle/>
          <a:p>
            <a:r>
              <a:rPr lang="en-US" sz="2400" dirty="0"/>
              <a:t>IV. UNBIBLICAL METHODS</a:t>
            </a:r>
          </a:p>
          <a:p>
            <a:r>
              <a:rPr lang="en-US" sz="2400" dirty="0"/>
              <a:t> </a:t>
            </a:r>
          </a:p>
          <a:p>
            <a:r>
              <a:rPr lang="en-US" sz="2400" dirty="0"/>
              <a:t>	</a:t>
            </a:r>
            <a:r>
              <a:rPr lang="en-US" sz="2400" dirty="0" smtClean="0"/>
              <a:t>And </a:t>
            </a:r>
            <a:r>
              <a:rPr lang="en-US" sz="2400" dirty="0"/>
              <a:t>they may seem quite reasonable and may even be effective, if our goal is highly-skilled, well-adjusted, outwardly-religious, well-behaved, well-educated, successful, and compliant children. </a:t>
            </a:r>
            <a:endParaRPr lang="en-US" sz="2400" dirty="0" smtClean="0"/>
          </a:p>
          <a:p>
            <a:r>
              <a:rPr lang="en-US" sz="2400" dirty="0"/>
              <a:t>	</a:t>
            </a:r>
            <a:r>
              <a:rPr lang="en-US" sz="2400" dirty="0" smtClean="0"/>
              <a:t>But </a:t>
            </a:r>
            <a:r>
              <a:rPr lang="en-US" sz="2400" dirty="0"/>
              <a:t>we will find that they are thoroughly worldly, pragmatic, and unbiblical.  </a:t>
            </a:r>
          </a:p>
          <a:p>
            <a:r>
              <a:rPr lang="en-US" sz="2400" dirty="0"/>
              <a:t>	In fact, it is important to note that each of the methods we will describe in this section have one thing in common. </a:t>
            </a:r>
            <a:endParaRPr lang="en-US" sz="2400" dirty="0" smtClean="0"/>
          </a:p>
          <a:p>
            <a:r>
              <a:rPr lang="en-US" sz="2400" dirty="0"/>
              <a:t>	</a:t>
            </a:r>
            <a:r>
              <a:rPr lang="en-US" sz="2400" dirty="0" smtClean="0"/>
              <a:t>They </a:t>
            </a:r>
            <a:r>
              <a:rPr lang="en-US" sz="2400" dirty="0"/>
              <a:t>all flow from human wisdom and understanding. They do not consider God’s greater wisdom, and so fall short.</a:t>
            </a:r>
          </a:p>
          <a:p>
            <a:r>
              <a:rPr lang="en-US" sz="2400" dirty="0"/>
              <a:t>	</a:t>
            </a:r>
          </a:p>
        </p:txBody>
      </p:sp>
    </p:spTree>
    <p:extLst>
      <p:ext uri="{BB962C8B-B14F-4D97-AF65-F5344CB8AC3E}">
        <p14:creationId xmlns:p14="http://schemas.microsoft.com/office/powerpoint/2010/main" val="95066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5632311"/>
          </a:xfrm>
          <a:prstGeom prst="rect">
            <a:avLst/>
          </a:prstGeom>
          <a:noFill/>
        </p:spPr>
        <p:txBody>
          <a:bodyPr wrap="square" rtlCol="0">
            <a:spAutoFit/>
          </a:bodyPr>
          <a:lstStyle/>
          <a:p>
            <a:r>
              <a:rPr lang="en-US" sz="2400" dirty="0"/>
              <a:t>IV. UNBIBLICAL METHODS</a:t>
            </a:r>
          </a:p>
          <a:p>
            <a:r>
              <a:rPr lang="en-US" sz="2400" dirty="0"/>
              <a:t> </a:t>
            </a:r>
          </a:p>
          <a:p>
            <a:r>
              <a:rPr lang="en-US" sz="2400" dirty="0"/>
              <a:t>	One such method is the “I DIDN’T TURN OUT SO BAD” approach. </a:t>
            </a:r>
            <a:endParaRPr lang="en-US" sz="2400" dirty="0" smtClean="0"/>
          </a:p>
          <a:p>
            <a:r>
              <a:rPr lang="en-US" sz="2400" dirty="0"/>
              <a:t>	</a:t>
            </a:r>
            <a:r>
              <a:rPr lang="en-US" sz="2400" dirty="0" smtClean="0"/>
              <a:t>And </a:t>
            </a:r>
            <a:r>
              <a:rPr lang="en-US" sz="2400" dirty="0"/>
              <a:t>this is simply to mimic whatever method was used on you. </a:t>
            </a:r>
            <a:endParaRPr lang="en-US" sz="2400" dirty="0" smtClean="0"/>
          </a:p>
          <a:p>
            <a:r>
              <a:rPr lang="en-US" sz="2400" dirty="0"/>
              <a:t>	</a:t>
            </a:r>
            <a:r>
              <a:rPr lang="en-US" sz="2400" dirty="0" smtClean="0"/>
              <a:t>Now </a:t>
            </a:r>
            <a:r>
              <a:rPr lang="en-US" sz="2400" dirty="0"/>
              <a:t>this, of course, will vary widely. Some were raised in a confrontational, accusatory, and even abusive way. “Sure, it was hard,” we may reason, “but I probably had it coming. </a:t>
            </a:r>
            <a:r>
              <a:rPr lang="en-US" sz="2400" dirty="0" smtClean="0"/>
              <a:t>So </a:t>
            </a:r>
            <a:r>
              <a:rPr lang="en-US" sz="2400" dirty="0"/>
              <a:t>that’s how I will raise my kids as well.” </a:t>
            </a:r>
            <a:endParaRPr lang="en-US" sz="2400" dirty="0" smtClean="0"/>
          </a:p>
          <a:p>
            <a:r>
              <a:rPr lang="en-US" sz="2400" dirty="0"/>
              <a:t>	</a:t>
            </a:r>
            <a:r>
              <a:rPr lang="en-US" sz="2400" dirty="0" smtClean="0"/>
              <a:t>Or </a:t>
            </a:r>
            <a:r>
              <a:rPr lang="en-US" sz="2400" dirty="0"/>
              <a:t>perhaps the parenting technique was very hands-off, little direct guidance, and almost no discipline. The child was basically expected to raise herself, to find her own way, and to fend for herself. </a:t>
            </a:r>
            <a:endParaRPr lang="en-US" sz="2400" dirty="0" smtClean="0"/>
          </a:p>
          <a:p>
            <a:r>
              <a:rPr lang="en-US" sz="2400" dirty="0"/>
              <a:t>	</a:t>
            </a:r>
            <a:r>
              <a:rPr lang="en-US" sz="2400" dirty="0" smtClean="0"/>
              <a:t>Or </a:t>
            </a:r>
            <a:r>
              <a:rPr lang="en-US" sz="2400" dirty="0"/>
              <a:t>perhaps the parenting you received was nearly perfect, a combination of patient, nurturing parents who set appropriate boundaries, applied proper discipline, and communicated well every step along the way</a:t>
            </a:r>
            <a:r>
              <a:rPr lang="en-US" sz="2400" dirty="0" smtClean="0"/>
              <a:t>.</a:t>
            </a:r>
            <a:endParaRPr lang="en-US" sz="2400" dirty="0"/>
          </a:p>
        </p:txBody>
      </p:sp>
    </p:spTree>
    <p:extLst>
      <p:ext uri="{BB962C8B-B14F-4D97-AF65-F5344CB8AC3E}">
        <p14:creationId xmlns:p14="http://schemas.microsoft.com/office/powerpoint/2010/main" val="291105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6001643"/>
          </a:xfrm>
          <a:prstGeom prst="rect">
            <a:avLst/>
          </a:prstGeom>
          <a:noFill/>
        </p:spPr>
        <p:txBody>
          <a:bodyPr wrap="square" rtlCol="0">
            <a:spAutoFit/>
          </a:bodyPr>
          <a:lstStyle/>
          <a:p>
            <a:r>
              <a:rPr lang="en-US" sz="2400" dirty="0"/>
              <a:t>IV. UNBIBLICAL METHODS</a:t>
            </a:r>
          </a:p>
          <a:p>
            <a:r>
              <a:rPr lang="en-US" sz="2400" dirty="0"/>
              <a:t> </a:t>
            </a:r>
          </a:p>
          <a:p>
            <a:r>
              <a:rPr lang="en-US" sz="2400" dirty="0"/>
              <a:t>	The point is that a child raised in any one of those homes might well be able to say, “I’m pretty normal. </a:t>
            </a:r>
            <a:endParaRPr lang="en-US" sz="2400" dirty="0" smtClean="0"/>
          </a:p>
          <a:p>
            <a:r>
              <a:rPr lang="en-US" sz="2400" dirty="0"/>
              <a:t>	</a:t>
            </a:r>
            <a:r>
              <a:rPr lang="en-US" sz="2400" dirty="0" smtClean="0"/>
              <a:t>“None </a:t>
            </a:r>
            <a:r>
              <a:rPr lang="en-US" sz="2400" dirty="0"/>
              <a:t>of it scarred me for life. So if I raise my children in the same way, they will get along just as well.” </a:t>
            </a:r>
            <a:endParaRPr lang="en-US" sz="2400" dirty="0" smtClean="0"/>
          </a:p>
          <a:p>
            <a:r>
              <a:rPr lang="en-US" sz="2400" dirty="0"/>
              <a:t>	</a:t>
            </a:r>
            <a:r>
              <a:rPr lang="en-US" sz="2400" dirty="0" smtClean="0"/>
              <a:t>But </a:t>
            </a:r>
            <a:r>
              <a:rPr lang="en-US" sz="2400" dirty="0"/>
              <a:t>how do you know? </a:t>
            </a:r>
          </a:p>
          <a:p>
            <a:r>
              <a:rPr lang="en-US" sz="2400" dirty="0"/>
              <a:t>	The problem with simply repeating your own upbringing is that it is utterly uncritical and unexamined, and it is based on perceived results. </a:t>
            </a:r>
            <a:endParaRPr lang="en-US" sz="2400" dirty="0" smtClean="0"/>
          </a:p>
          <a:p>
            <a:r>
              <a:rPr lang="en-US" sz="2400" dirty="0"/>
              <a:t>	</a:t>
            </a:r>
            <a:r>
              <a:rPr lang="en-US" sz="2400" dirty="0" smtClean="0"/>
              <a:t>It </a:t>
            </a:r>
            <a:r>
              <a:rPr lang="en-US" sz="2400" dirty="0"/>
              <a:t>may or may not be a biblical method. But it will be impossible to know this unless you thoughtfully evaluate it by first describing it and then submitting it to biblical scrutiny. </a:t>
            </a:r>
            <a:endParaRPr lang="en-US" sz="2400" dirty="0" smtClean="0"/>
          </a:p>
          <a:p>
            <a:r>
              <a:rPr lang="en-US" sz="2400" dirty="0"/>
              <a:t>	</a:t>
            </a:r>
            <a:r>
              <a:rPr lang="en-US" sz="2400" dirty="0" smtClean="0"/>
              <a:t>There </a:t>
            </a:r>
            <a:r>
              <a:rPr lang="en-US" sz="2400" dirty="0"/>
              <a:t>are no perfect parents out there. </a:t>
            </a:r>
            <a:endParaRPr lang="en-US" sz="2400" dirty="0" smtClean="0"/>
          </a:p>
          <a:p>
            <a:r>
              <a:rPr lang="en-US" sz="2400" dirty="0"/>
              <a:t>	</a:t>
            </a:r>
            <a:r>
              <a:rPr lang="en-US" sz="2400" dirty="0" smtClean="0"/>
              <a:t>My </a:t>
            </a:r>
            <a:r>
              <a:rPr lang="en-US" sz="2400" dirty="0"/>
              <a:t>kids would tell you that I made many, many mistakes as a father, and the majority of these mistakes came from a lack of understanding and a lack of a consistent plan. 	</a:t>
            </a:r>
          </a:p>
        </p:txBody>
      </p:sp>
    </p:spTree>
    <p:extLst>
      <p:ext uri="{BB962C8B-B14F-4D97-AF65-F5344CB8AC3E}">
        <p14:creationId xmlns:p14="http://schemas.microsoft.com/office/powerpoint/2010/main" val="145807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1569660"/>
          </a:xfrm>
          <a:prstGeom prst="rect">
            <a:avLst/>
          </a:prstGeom>
          <a:noFill/>
        </p:spPr>
        <p:txBody>
          <a:bodyPr wrap="square" rtlCol="0">
            <a:spAutoFit/>
          </a:bodyPr>
          <a:lstStyle/>
          <a:p>
            <a:r>
              <a:rPr lang="en-US" sz="2400" dirty="0"/>
              <a:t>IV. UNBIBLICAL METHODS</a:t>
            </a:r>
          </a:p>
          <a:p>
            <a:r>
              <a:rPr lang="en-US" sz="2400" dirty="0"/>
              <a:t> </a:t>
            </a:r>
          </a:p>
          <a:p>
            <a:r>
              <a:rPr lang="en-US" sz="2400" dirty="0"/>
              <a:t>	Then there is the approach of POP PSYCHOLOGY. </a:t>
            </a:r>
            <a:endParaRPr lang="en-US" sz="2400" dirty="0" smtClean="0"/>
          </a:p>
          <a:p>
            <a:r>
              <a:rPr lang="en-US" sz="2400" dirty="0"/>
              <a:t>	</a:t>
            </a:r>
            <a:r>
              <a:rPr lang="en-US" sz="2400" dirty="0" smtClean="0"/>
              <a:t>It </a:t>
            </a:r>
            <a:r>
              <a:rPr lang="en-US" sz="2400" dirty="0"/>
              <a:t>is to consider the varied counsel of the “experts.” </a:t>
            </a:r>
            <a:endParaRPr lang="en-US" sz="2400" dirty="0" smtClean="0"/>
          </a:p>
        </p:txBody>
      </p:sp>
    </p:spTree>
    <p:extLst>
      <p:ext uri="{BB962C8B-B14F-4D97-AF65-F5344CB8AC3E}">
        <p14:creationId xmlns:p14="http://schemas.microsoft.com/office/powerpoint/2010/main" val="2169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2502" y="0"/>
            <a:ext cx="10246995" cy="6858000"/>
          </a:xfrm>
          <a:prstGeom prst="rect">
            <a:avLst/>
          </a:prstGeom>
        </p:spPr>
      </p:pic>
    </p:spTree>
    <p:extLst>
      <p:ext uri="{BB962C8B-B14F-4D97-AF65-F5344CB8AC3E}">
        <p14:creationId xmlns:p14="http://schemas.microsoft.com/office/powerpoint/2010/main" val="282557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893647"/>
          </a:xfrm>
          <a:prstGeom prst="rect">
            <a:avLst/>
          </a:prstGeom>
          <a:noFill/>
        </p:spPr>
        <p:txBody>
          <a:bodyPr wrap="square" rtlCol="0">
            <a:spAutoFit/>
          </a:bodyPr>
          <a:lstStyle/>
          <a:p>
            <a:r>
              <a:rPr lang="en-US" sz="2400" dirty="0"/>
              <a:t>IV. UNBIBLICAL METHODS</a:t>
            </a:r>
          </a:p>
          <a:p>
            <a:r>
              <a:rPr lang="en-US" sz="2400" dirty="0"/>
              <a:t> </a:t>
            </a:r>
          </a:p>
          <a:p>
            <a:r>
              <a:rPr lang="en-US" sz="2400" dirty="0"/>
              <a:t>	</a:t>
            </a:r>
            <a:r>
              <a:rPr lang="en-US" sz="2400" dirty="0" smtClean="0"/>
              <a:t>I </a:t>
            </a:r>
            <a:r>
              <a:rPr lang="en-US" sz="2400" dirty="0"/>
              <a:t>am not opposed to science or medicine nor even to psychology, properly understood. </a:t>
            </a:r>
            <a:endParaRPr lang="en-US" sz="2400" dirty="0" smtClean="0"/>
          </a:p>
          <a:p>
            <a:r>
              <a:rPr lang="en-US" sz="2400" dirty="0"/>
              <a:t>	</a:t>
            </a:r>
            <a:r>
              <a:rPr lang="en-US" sz="2400" dirty="0" smtClean="0"/>
              <a:t>But </a:t>
            </a:r>
            <a:r>
              <a:rPr lang="en-US" sz="2400" dirty="0"/>
              <a:t>the truth is that the psychological approach to raising children has had a pretty blotchy track record. </a:t>
            </a:r>
            <a:endParaRPr lang="en-US" sz="2400" dirty="0" smtClean="0"/>
          </a:p>
          <a:p>
            <a:r>
              <a:rPr lang="en-US" sz="2400" dirty="0"/>
              <a:t>	</a:t>
            </a:r>
            <a:r>
              <a:rPr lang="en-US" sz="2400" dirty="0" smtClean="0"/>
              <a:t>For </a:t>
            </a:r>
            <a:r>
              <a:rPr lang="en-US" sz="2400" dirty="0"/>
              <a:t>one thing, the counsel is constantly changing, and there is little real consensus. </a:t>
            </a:r>
            <a:endParaRPr lang="en-US" sz="2400" dirty="0" smtClean="0"/>
          </a:p>
          <a:p>
            <a:r>
              <a:rPr lang="en-US" sz="2400" dirty="0"/>
              <a:t>	</a:t>
            </a:r>
            <a:r>
              <a:rPr lang="en-US" sz="2400" dirty="0" smtClean="0"/>
              <a:t>Some </a:t>
            </a:r>
            <a:r>
              <a:rPr lang="en-US" sz="2400" dirty="0"/>
              <a:t>of it has been harmful to children</a:t>
            </a:r>
            <a:r>
              <a:rPr lang="en-US" sz="2400" dirty="0" smtClean="0"/>
              <a:t>.</a:t>
            </a:r>
          </a:p>
          <a:p>
            <a:r>
              <a:rPr lang="en-US" sz="2400" dirty="0"/>
              <a:t>	</a:t>
            </a:r>
            <a:r>
              <a:rPr lang="en-US" sz="2400" dirty="0" smtClean="0"/>
              <a:t> </a:t>
            </a:r>
            <a:r>
              <a:rPr lang="en-US" sz="2400" dirty="0"/>
              <a:t>And some of it, like the notion of “quality time,” in which you may only spend a few minutes with your children, so long as you are very attentive during that brief time, some of this counsel seems more calculated at relieving the guilt of inattentive parents. 	</a:t>
            </a:r>
          </a:p>
        </p:txBody>
      </p:sp>
    </p:spTree>
    <p:extLst>
      <p:ext uri="{BB962C8B-B14F-4D97-AF65-F5344CB8AC3E}">
        <p14:creationId xmlns:p14="http://schemas.microsoft.com/office/powerpoint/2010/main" val="44250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5632311"/>
          </a:xfrm>
          <a:prstGeom prst="rect">
            <a:avLst/>
          </a:prstGeom>
          <a:noFill/>
        </p:spPr>
        <p:txBody>
          <a:bodyPr wrap="square" rtlCol="0">
            <a:spAutoFit/>
          </a:bodyPr>
          <a:lstStyle/>
          <a:p>
            <a:r>
              <a:rPr lang="en-US" sz="2400" dirty="0"/>
              <a:t>IV. UNBIBLICAL METHODS</a:t>
            </a:r>
          </a:p>
          <a:p>
            <a:r>
              <a:rPr lang="en-US" sz="2400" dirty="0"/>
              <a:t> </a:t>
            </a:r>
          </a:p>
          <a:p>
            <a:r>
              <a:rPr lang="en-US" sz="2400" dirty="0"/>
              <a:t>	Many of these recommended methods are clearly questionable. </a:t>
            </a:r>
            <a:endParaRPr lang="en-US" sz="2400" dirty="0" smtClean="0"/>
          </a:p>
          <a:p>
            <a:r>
              <a:rPr lang="en-US" sz="2400" dirty="0"/>
              <a:t>	</a:t>
            </a:r>
            <a:r>
              <a:rPr lang="en-US" sz="2400" dirty="0" smtClean="0"/>
              <a:t>Some </a:t>
            </a:r>
            <a:r>
              <a:rPr lang="en-US" sz="2400" dirty="0"/>
              <a:t>suggest literally bribing your children, exchanging treats and goodies for good behavior. </a:t>
            </a:r>
            <a:endParaRPr lang="en-US" sz="2400" dirty="0" smtClean="0"/>
          </a:p>
          <a:p>
            <a:r>
              <a:rPr lang="en-US" sz="2400" dirty="0"/>
              <a:t>	</a:t>
            </a:r>
            <a:r>
              <a:rPr lang="en-US" sz="2400" dirty="0" smtClean="0"/>
              <a:t>Others </a:t>
            </a:r>
            <a:r>
              <a:rPr lang="en-US" sz="2400" dirty="0"/>
              <a:t>talk about writing contracts with your children in which you both promise to act in certain ways, and then both of you can invoke the covenant when you feel it has been violated.  </a:t>
            </a:r>
          </a:p>
          <a:p>
            <a:r>
              <a:rPr lang="en-US" sz="2400" dirty="0"/>
              <a:t>	The problem with this approach is that it is superficial. </a:t>
            </a:r>
            <a:endParaRPr lang="en-US" sz="2400" dirty="0" smtClean="0"/>
          </a:p>
          <a:p>
            <a:r>
              <a:rPr lang="en-US" sz="2400" dirty="0"/>
              <a:t>	</a:t>
            </a:r>
            <a:r>
              <a:rPr lang="en-US" sz="2400" dirty="0" smtClean="0"/>
              <a:t>Bribery </a:t>
            </a:r>
            <a:r>
              <a:rPr lang="en-US" sz="2400" dirty="0"/>
              <a:t>leads to mercenary motives, “What’s in it for me?” </a:t>
            </a:r>
            <a:endParaRPr lang="en-US" sz="2400" dirty="0" smtClean="0"/>
          </a:p>
          <a:p>
            <a:r>
              <a:rPr lang="en-US" sz="2400" dirty="0"/>
              <a:t>	</a:t>
            </a:r>
            <a:r>
              <a:rPr lang="en-US" sz="2400" dirty="0" smtClean="0"/>
              <a:t>It </a:t>
            </a:r>
            <a:r>
              <a:rPr lang="en-US" sz="2400" dirty="0"/>
              <a:t>reinforces natural self-centeredness and greed. “Good behavior will help me get what I really want.” </a:t>
            </a:r>
            <a:endParaRPr lang="en-US" sz="2400" dirty="0" smtClean="0"/>
          </a:p>
          <a:p>
            <a:r>
              <a:rPr lang="en-US" sz="2400" dirty="0"/>
              <a:t>	</a:t>
            </a:r>
            <a:r>
              <a:rPr lang="en-US" sz="2400" dirty="0" smtClean="0"/>
              <a:t>It </a:t>
            </a:r>
            <a:r>
              <a:rPr lang="en-US" sz="2400" dirty="0"/>
              <a:t>teaches kids to think first about themselves first. And it does nothing to deal with the heart attitude.  </a:t>
            </a:r>
          </a:p>
          <a:p>
            <a:r>
              <a:rPr lang="en-US" sz="2400" dirty="0"/>
              <a:t>	</a:t>
            </a:r>
          </a:p>
        </p:txBody>
      </p:sp>
    </p:spTree>
    <p:extLst>
      <p:ext uri="{BB962C8B-B14F-4D97-AF65-F5344CB8AC3E}">
        <p14:creationId xmlns:p14="http://schemas.microsoft.com/office/powerpoint/2010/main" val="424792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893647"/>
          </a:xfrm>
          <a:prstGeom prst="rect">
            <a:avLst/>
          </a:prstGeom>
          <a:noFill/>
        </p:spPr>
        <p:txBody>
          <a:bodyPr wrap="square" rtlCol="0">
            <a:spAutoFit/>
          </a:bodyPr>
          <a:lstStyle/>
          <a:p>
            <a:r>
              <a:rPr lang="en-US" sz="2400" dirty="0"/>
              <a:t>IV. UNBIBLICAL METHODS</a:t>
            </a:r>
          </a:p>
          <a:p>
            <a:r>
              <a:rPr lang="en-US" sz="2400" dirty="0"/>
              <a:t> </a:t>
            </a:r>
          </a:p>
          <a:p>
            <a:r>
              <a:rPr lang="en-US" sz="2400" dirty="0"/>
              <a:t>	This should probably be a subset of the last one, but some use the method of BEHAVIOR MODIFICATION. </a:t>
            </a:r>
            <a:endParaRPr lang="en-US" sz="2400" dirty="0" smtClean="0"/>
          </a:p>
          <a:p>
            <a:r>
              <a:rPr lang="en-US" sz="2400" dirty="0"/>
              <a:t>	</a:t>
            </a:r>
            <a:r>
              <a:rPr lang="en-US" sz="2400" dirty="0" smtClean="0"/>
              <a:t>It </a:t>
            </a:r>
            <a:r>
              <a:rPr lang="en-US" sz="2400" dirty="0"/>
              <a:t>has not escaped the attention of the experts that the behavior of animals can be modified almost absolutely with a system of punishments and rewards. </a:t>
            </a:r>
            <a:endParaRPr lang="en-US" sz="2400" dirty="0" smtClean="0"/>
          </a:p>
          <a:p>
            <a:r>
              <a:rPr lang="en-US" sz="2400" dirty="0"/>
              <a:t>	</a:t>
            </a:r>
            <a:r>
              <a:rPr lang="en-US" sz="2400" dirty="0" smtClean="0"/>
              <a:t>Have </a:t>
            </a:r>
            <a:r>
              <a:rPr lang="en-US" sz="2400" dirty="0"/>
              <a:t>you ever seen an animal trainer doing his routine? What’s that pouch he’s wearing at his belt? Why is he constantly putting sugar into the horse’s mouth? </a:t>
            </a:r>
            <a:endParaRPr lang="en-US" sz="2400" dirty="0" smtClean="0"/>
          </a:p>
          <a:p>
            <a:r>
              <a:rPr lang="en-US" sz="2400" dirty="0"/>
              <a:t>	</a:t>
            </a:r>
            <a:r>
              <a:rPr lang="en-US" sz="2400" dirty="0" smtClean="0"/>
              <a:t>That’s </a:t>
            </a:r>
            <a:r>
              <a:rPr lang="en-US" sz="2400" dirty="0"/>
              <a:t>because he has trained the animal to respond to clues or signals with certain behavior, lifting his head or stamping a hoof, all by the immediate reward of the treat.  </a:t>
            </a:r>
          </a:p>
        </p:txBody>
      </p:sp>
    </p:spTree>
    <p:extLst>
      <p:ext uri="{BB962C8B-B14F-4D97-AF65-F5344CB8AC3E}">
        <p14:creationId xmlns:p14="http://schemas.microsoft.com/office/powerpoint/2010/main" val="34592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3416320"/>
          </a:xfrm>
          <a:prstGeom prst="rect">
            <a:avLst/>
          </a:prstGeom>
          <a:noFill/>
        </p:spPr>
        <p:txBody>
          <a:bodyPr wrap="square" rtlCol="0">
            <a:spAutoFit/>
          </a:bodyPr>
          <a:lstStyle/>
          <a:p>
            <a:r>
              <a:rPr lang="en-US" sz="2400" b="1" dirty="0"/>
              <a:t>INTRODUCTION</a:t>
            </a:r>
            <a:endParaRPr lang="en-US" sz="2400" dirty="0"/>
          </a:p>
          <a:p>
            <a:endParaRPr lang="en-US" sz="2400" dirty="0" smtClean="0"/>
          </a:p>
          <a:p>
            <a:r>
              <a:rPr lang="en-US" sz="2400" dirty="0"/>
              <a:t>	I did not know what to do. I did not realize how our lives would change. The first few nights he slept in the cradle right next to my side of the bed. I would wake up every half hour or so and check to see that he was still breathing. I felt a great sense of responsibility. </a:t>
            </a:r>
            <a:endParaRPr lang="en-US" sz="2400" dirty="0" smtClean="0"/>
          </a:p>
          <a:p>
            <a:r>
              <a:rPr lang="en-US" sz="2400" dirty="0"/>
              <a:t>	</a:t>
            </a:r>
            <a:r>
              <a:rPr lang="en-US" sz="2400" dirty="0" smtClean="0"/>
              <a:t>And </a:t>
            </a:r>
            <a:r>
              <a:rPr lang="en-US" sz="2400" dirty="0"/>
              <a:t>after three nights with little sleep, the cradle went in the nursery and he kept on breathing on his own. </a:t>
            </a:r>
          </a:p>
          <a:p>
            <a:r>
              <a:rPr lang="en-US" sz="2400" dirty="0"/>
              <a:t>	But now what? </a:t>
            </a:r>
          </a:p>
        </p:txBody>
      </p:sp>
    </p:spTree>
    <p:extLst>
      <p:ext uri="{BB962C8B-B14F-4D97-AF65-F5344CB8AC3E}">
        <p14:creationId xmlns:p14="http://schemas.microsoft.com/office/powerpoint/2010/main" val="98340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524315"/>
          </a:xfrm>
          <a:prstGeom prst="rect">
            <a:avLst/>
          </a:prstGeom>
          <a:noFill/>
        </p:spPr>
        <p:txBody>
          <a:bodyPr wrap="square" rtlCol="0">
            <a:spAutoFit/>
          </a:bodyPr>
          <a:lstStyle/>
          <a:p>
            <a:r>
              <a:rPr lang="en-US" sz="2400" dirty="0"/>
              <a:t>IV. UNBIBLICAL METHODS</a:t>
            </a:r>
          </a:p>
          <a:p>
            <a:r>
              <a:rPr lang="en-US" sz="2400" dirty="0"/>
              <a:t> </a:t>
            </a:r>
            <a:endParaRPr lang="en-US" sz="2400" dirty="0" smtClean="0"/>
          </a:p>
          <a:p>
            <a:r>
              <a:rPr lang="en-US" sz="2400" dirty="0"/>
              <a:t>	Now if the goal is simply modification of behavior, then this method would be appropriate. </a:t>
            </a:r>
            <a:endParaRPr lang="en-US" sz="2400" dirty="0" smtClean="0"/>
          </a:p>
          <a:p>
            <a:r>
              <a:rPr lang="en-US" sz="2400" dirty="0"/>
              <a:t>	</a:t>
            </a:r>
            <a:r>
              <a:rPr lang="en-US" sz="2400" dirty="0" smtClean="0"/>
              <a:t>But </a:t>
            </a:r>
            <a:r>
              <a:rPr lang="en-US" sz="2400" dirty="0"/>
              <a:t>what Tripp points out is quite astute. Not only does the heart produce behavior, but </a:t>
            </a:r>
            <a:r>
              <a:rPr lang="en-US" sz="2400" u="sng" dirty="0"/>
              <a:t>behavior also trains the heart</a:t>
            </a:r>
            <a:r>
              <a:rPr lang="en-US" sz="2400" dirty="0"/>
              <a:t>.</a:t>
            </a:r>
          </a:p>
          <a:p>
            <a:r>
              <a:rPr lang="en-US" sz="2400" dirty="0"/>
              <a:t>	He tells of a common method of reward. If the parents “catch” their children being nice or obeying a command, they place a note with their name in a jar. Every time they do right, another copy of their name goes in the jar. And then, at the end of the week, with great ceremony, a name is drawn, and some large prize is awarded. </a:t>
            </a:r>
            <a:endParaRPr lang="en-US" sz="2400" dirty="0" smtClean="0"/>
          </a:p>
          <a:p>
            <a:r>
              <a:rPr lang="en-US" sz="2400" dirty="0"/>
              <a:t>	</a:t>
            </a:r>
            <a:r>
              <a:rPr lang="en-US" sz="2400" dirty="0" smtClean="0"/>
              <a:t>Good </a:t>
            </a:r>
            <a:r>
              <a:rPr lang="en-US" sz="2400" dirty="0"/>
              <a:t>idea? Good plan? 	</a:t>
            </a:r>
            <a:endParaRPr lang="en-US" sz="2400" dirty="0" smtClean="0"/>
          </a:p>
        </p:txBody>
      </p:sp>
    </p:spTree>
    <p:extLst>
      <p:ext uri="{BB962C8B-B14F-4D97-AF65-F5344CB8AC3E}">
        <p14:creationId xmlns:p14="http://schemas.microsoft.com/office/powerpoint/2010/main" val="42098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3785652"/>
          </a:xfrm>
          <a:prstGeom prst="rect">
            <a:avLst/>
          </a:prstGeom>
          <a:noFill/>
        </p:spPr>
        <p:txBody>
          <a:bodyPr wrap="square" rtlCol="0">
            <a:spAutoFit/>
          </a:bodyPr>
          <a:lstStyle/>
          <a:p>
            <a:r>
              <a:rPr lang="en-US" sz="2400" dirty="0"/>
              <a:t>IV. UNBIBLICAL METHODS</a:t>
            </a:r>
          </a:p>
          <a:p>
            <a:r>
              <a:rPr lang="en-US" sz="2400" dirty="0"/>
              <a:t> </a:t>
            </a:r>
            <a:endParaRPr lang="en-US" sz="2400" dirty="0" smtClean="0"/>
          </a:p>
          <a:p>
            <a:r>
              <a:rPr lang="en-US" sz="2400" dirty="0"/>
              <a:t>	</a:t>
            </a:r>
            <a:r>
              <a:rPr lang="en-US" sz="2400" dirty="0" smtClean="0"/>
              <a:t>Not </a:t>
            </a:r>
            <a:r>
              <a:rPr lang="en-US" sz="2400" dirty="0"/>
              <a:t>so much. This behavior can also train the heart. The astute child will note that good behavior is more profitable when Mom or Dad is looking. </a:t>
            </a:r>
            <a:endParaRPr lang="en-US" sz="2400" dirty="0" smtClean="0"/>
          </a:p>
          <a:p>
            <a:r>
              <a:rPr lang="en-US" sz="2400" dirty="0"/>
              <a:t>	</a:t>
            </a:r>
            <a:r>
              <a:rPr lang="en-US" sz="2400" dirty="0" smtClean="0"/>
              <a:t>But </a:t>
            </a:r>
            <a:r>
              <a:rPr lang="en-US" sz="2400" dirty="0"/>
              <a:t>if they are not looking, then what’s the use? </a:t>
            </a:r>
            <a:endParaRPr lang="en-US" sz="2400" dirty="0" smtClean="0"/>
          </a:p>
          <a:p>
            <a:r>
              <a:rPr lang="en-US" sz="2400" dirty="0"/>
              <a:t>	</a:t>
            </a:r>
            <a:r>
              <a:rPr lang="en-US" sz="2400" dirty="0" smtClean="0"/>
              <a:t>And </a:t>
            </a:r>
            <a:r>
              <a:rPr lang="en-US" sz="2400" dirty="0"/>
              <a:t>the children are placed in competition with each other. </a:t>
            </a:r>
            <a:endParaRPr lang="en-US" sz="2400" dirty="0" smtClean="0"/>
          </a:p>
          <a:p>
            <a:r>
              <a:rPr lang="en-US" sz="2400" dirty="0"/>
              <a:t>	</a:t>
            </a:r>
            <a:r>
              <a:rPr lang="en-US" sz="2400" dirty="0" smtClean="0"/>
              <a:t>So </a:t>
            </a:r>
            <a:r>
              <a:rPr lang="en-US" sz="2400" dirty="0"/>
              <a:t>my gain is your loss: there is only one prize. </a:t>
            </a:r>
            <a:endParaRPr lang="en-US" sz="2400" dirty="0" smtClean="0"/>
          </a:p>
          <a:p>
            <a:r>
              <a:rPr lang="en-US" sz="2400" dirty="0"/>
              <a:t>	</a:t>
            </a:r>
            <a:r>
              <a:rPr lang="en-US" sz="2400" dirty="0" smtClean="0"/>
              <a:t>It </a:t>
            </a:r>
            <a:r>
              <a:rPr lang="en-US" sz="2400" dirty="0"/>
              <a:t>trains the child to think of self first at the expense of siblings.  </a:t>
            </a:r>
          </a:p>
          <a:p>
            <a:r>
              <a:rPr lang="en-US" sz="2400" dirty="0"/>
              <a:t>	</a:t>
            </a:r>
          </a:p>
        </p:txBody>
      </p:sp>
    </p:spTree>
    <p:extLst>
      <p:ext uri="{BB962C8B-B14F-4D97-AF65-F5344CB8AC3E}">
        <p14:creationId xmlns:p14="http://schemas.microsoft.com/office/powerpoint/2010/main" val="283171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524315"/>
          </a:xfrm>
          <a:prstGeom prst="rect">
            <a:avLst/>
          </a:prstGeom>
          <a:noFill/>
        </p:spPr>
        <p:txBody>
          <a:bodyPr wrap="square" rtlCol="0">
            <a:spAutoFit/>
          </a:bodyPr>
          <a:lstStyle/>
          <a:p>
            <a:r>
              <a:rPr lang="en-US" sz="2400" dirty="0"/>
              <a:t>IV. UNBIBLICAL METHODS</a:t>
            </a:r>
          </a:p>
          <a:p>
            <a:r>
              <a:rPr lang="en-US" sz="2400" dirty="0"/>
              <a:t> </a:t>
            </a:r>
          </a:p>
          <a:p>
            <a:r>
              <a:rPr lang="en-US" sz="2400" dirty="0"/>
              <a:t>	And then there is the commonly employed method of EMOTIONALISM. </a:t>
            </a:r>
            <a:endParaRPr lang="en-US" sz="2400" dirty="0" smtClean="0"/>
          </a:p>
          <a:p>
            <a:r>
              <a:rPr lang="en-US" sz="2400" dirty="0"/>
              <a:t>	</a:t>
            </a:r>
            <a:r>
              <a:rPr lang="en-US" sz="2400" dirty="0" smtClean="0"/>
              <a:t>It </a:t>
            </a:r>
            <a:r>
              <a:rPr lang="en-US" sz="2400" dirty="0"/>
              <a:t>is to appeal to the sense of emotional well-being in the child. </a:t>
            </a:r>
            <a:endParaRPr lang="en-US" sz="2400" dirty="0" smtClean="0"/>
          </a:p>
          <a:p>
            <a:r>
              <a:rPr lang="en-US" sz="2400" dirty="0"/>
              <a:t>	</a:t>
            </a:r>
            <a:r>
              <a:rPr lang="en-US" sz="2400" dirty="0" smtClean="0"/>
              <a:t>Once </a:t>
            </a:r>
            <a:r>
              <a:rPr lang="en-US" sz="2400" dirty="0"/>
              <a:t>in a large shopping mall, one of our children kept wandering away from me. So the next time he wasn’t looking, I hid behind a pole. He was oblivious for some time, and then suddenly realized he was alone. A look of terror swept over his face, and I arrived just as the first tears began to fall. I thought I was being clever, letting the fear of being lost teach him a lesson. </a:t>
            </a:r>
            <a:endParaRPr lang="en-US" sz="2400" dirty="0" smtClean="0"/>
          </a:p>
          <a:p>
            <a:r>
              <a:rPr lang="en-US" sz="2400" dirty="0"/>
              <a:t>	</a:t>
            </a:r>
            <a:r>
              <a:rPr lang="en-US" sz="2400" dirty="0" smtClean="0"/>
              <a:t>I </a:t>
            </a:r>
            <a:r>
              <a:rPr lang="en-US" sz="2400" dirty="0"/>
              <a:t>was also playing a pretty cruel trick on him.  </a:t>
            </a:r>
          </a:p>
        </p:txBody>
      </p:sp>
    </p:spTree>
    <p:extLst>
      <p:ext uri="{BB962C8B-B14F-4D97-AF65-F5344CB8AC3E}">
        <p14:creationId xmlns:p14="http://schemas.microsoft.com/office/powerpoint/2010/main" val="75345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5632311"/>
          </a:xfrm>
          <a:prstGeom prst="rect">
            <a:avLst/>
          </a:prstGeom>
          <a:noFill/>
        </p:spPr>
        <p:txBody>
          <a:bodyPr wrap="square" rtlCol="0">
            <a:spAutoFit/>
          </a:bodyPr>
          <a:lstStyle/>
          <a:p>
            <a:r>
              <a:rPr lang="en-US" sz="2400" dirty="0"/>
              <a:t>IV. UNBIBLICAL METHODS</a:t>
            </a:r>
          </a:p>
          <a:p>
            <a:r>
              <a:rPr lang="en-US" sz="2400" dirty="0"/>
              <a:t> </a:t>
            </a:r>
          </a:p>
          <a:p>
            <a:r>
              <a:rPr lang="en-US" sz="2400" dirty="0"/>
              <a:t>	Some parents want their children to be afraid of them. </a:t>
            </a:r>
            <a:endParaRPr lang="en-US" sz="2400" dirty="0" smtClean="0"/>
          </a:p>
          <a:p>
            <a:r>
              <a:rPr lang="en-US" sz="2400" dirty="0"/>
              <a:t>	</a:t>
            </a:r>
            <a:r>
              <a:rPr lang="en-US" sz="2400" dirty="0" smtClean="0"/>
              <a:t>Most </a:t>
            </a:r>
            <a:r>
              <a:rPr lang="en-US" sz="2400" dirty="0"/>
              <a:t>likely those children will grow to resent them. </a:t>
            </a:r>
            <a:endParaRPr lang="en-US" sz="2400" dirty="0" smtClean="0"/>
          </a:p>
          <a:p>
            <a:r>
              <a:rPr lang="en-US" sz="2400" dirty="0"/>
              <a:t>	</a:t>
            </a:r>
            <a:r>
              <a:rPr lang="en-US" sz="2400" dirty="0" smtClean="0"/>
              <a:t>Others </a:t>
            </a:r>
            <a:r>
              <a:rPr lang="en-US" sz="2400" dirty="0"/>
              <a:t>use the “I’m so disappointed in you, and it makes me sad” approach. </a:t>
            </a:r>
            <a:endParaRPr lang="en-US" sz="2400" dirty="0" smtClean="0"/>
          </a:p>
          <a:p>
            <a:r>
              <a:rPr lang="en-US" sz="2400" dirty="0"/>
              <a:t>	</a:t>
            </a:r>
            <a:r>
              <a:rPr lang="en-US" sz="2400" dirty="0" smtClean="0"/>
              <a:t>But </a:t>
            </a:r>
            <a:r>
              <a:rPr lang="en-US" sz="2400" dirty="0"/>
              <a:t>wait a minute, I thought the children belonged to God, and it was God’s attitude that mattered, that parents were only God’s agents in shepherding their children? </a:t>
            </a:r>
            <a:endParaRPr lang="en-US" sz="2400" dirty="0" smtClean="0"/>
          </a:p>
          <a:p>
            <a:r>
              <a:rPr lang="en-US" sz="2400" dirty="0"/>
              <a:t>	</a:t>
            </a:r>
            <a:r>
              <a:rPr lang="en-US" sz="2400" dirty="0" smtClean="0"/>
              <a:t>And </a:t>
            </a:r>
            <a:r>
              <a:rPr lang="en-US" sz="2400" dirty="0"/>
              <a:t>still others employ shame: “Look at the disgrace you brought to our family.” </a:t>
            </a:r>
            <a:endParaRPr lang="en-US" sz="2400" dirty="0" smtClean="0"/>
          </a:p>
          <a:p>
            <a:r>
              <a:rPr lang="en-US" sz="2400" dirty="0"/>
              <a:t>	</a:t>
            </a:r>
            <a:r>
              <a:rPr lang="en-US" sz="2400" dirty="0" smtClean="0"/>
              <a:t>Others</a:t>
            </a:r>
            <a:r>
              <a:rPr lang="en-US" sz="2400" dirty="0"/>
              <a:t>, through the use of grounding or the time-out chair, use emotional deprivation and even mild abandonment to latch onto their children’s emotions.  </a:t>
            </a:r>
          </a:p>
          <a:p>
            <a:r>
              <a:rPr lang="en-US" sz="2400" dirty="0"/>
              <a:t>	</a:t>
            </a:r>
          </a:p>
        </p:txBody>
      </p:sp>
    </p:spTree>
    <p:extLst>
      <p:ext uri="{BB962C8B-B14F-4D97-AF65-F5344CB8AC3E}">
        <p14:creationId xmlns:p14="http://schemas.microsoft.com/office/powerpoint/2010/main" val="376405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6740307"/>
          </a:xfrm>
          <a:prstGeom prst="rect">
            <a:avLst/>
          </a:prstGeom>
          <a:noFill/>
        </p:spPr>
        <p:txBody>
          <a:bodyPr wrap="square" rtlCol="0">
            <a:spAutoFit/>
          </a:bodyPr>
          <a:lstStyle/>
          <a:p>
            <a:r>
              <a:rPr lang="en-US" sz="2400" dirty="0"/>
              <a:t>IV. UNBIBLICAL METHODS</a:t>
            </a:r>
          </a:p>
          <a:p>
            <a:r>
              <a:rPr lang="en-US" sz="2400" dirty="0"/>
              <a:t> </a:t>
            </a:r>
          </a:p>
          <a:p>
            <a:r>
              <a:rPr lang="en-US" sz="2400" dirty="0"/>
              <a:t>	Tripp tells of a family who rejects spanking as cruel, and so instead places the offender in a chair in a main area for a specific time and instructs all the rest of the family to ignore them while they are in the chair, a kind of shunning. “Asked what makes her sadder than anything, this 7-year-old girl replied, ‘I am saddest when I am on the chair, and my Daddy is home, but he won’t talk to me.” (63) </a:t>
            </a:r>
            <a:endParaRPr lang="en-US" sz="2400" dirty="0" smtClean="0"/>
          </a:p>
          <a:p>
            <a:r>
              <a:rPr lang="en-US" sz="2400" dirty="0"/>
              <a:t>	</a:t>
            </a:r>
            <a:r>
              <a:rPr lang="en-US" sz="2400" dirty="0" smtClean="0"/>
              <a:t>Tripp </a:t>
            </a:r>
            <a:r>
              <a:rPr lang="en-US" sz="2400" dirty="0"/>
              <a:t>notes: “Her heart is being trained, but not to know and love God. She is being trained to respond to the crippling fear of emotional privation. While she is likely to become hardened to this method of discipline, we may expect it to have a long-term effect. She may be driven by a lifelong desire to please her parents and secure their approbation. Or she may internally distance herself from her parents in order to be insulated from further hurt. Whether she is compliant or rebellious, she is not learning to live out of a desire to know and serve God.” (63)</a:t>
            </a:r>
          </a:p>
          <a:p>
            <a:r>
              <a:rPr lang="en-US" sz="2400" dirty="0"/>
              <a:t>	</a:t>
            </a:r>
          </a:p>
        </p:txBody>
      </p:sp>
    </p:spTree>
    <p:extLst>
      <p:ext uri="{BB962C8B-B14F-4D97-AF65-F5344CB8AC3E}">
        <p14:creationId xmlns:p14="http://schemas.microsoft.com/office/powerpoint/2010/main" val="33527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3416320"/>
          </a:xfrm>
          <a:prstGeom prst="rect">
            <a:avLst/>
          </a:prstGeom>
          <a:noFill/>
        </p:spPr>
        <p:txBody>
          <a:bodyPr wrap="square" rtlCol="0">
            <a:spAutoFit/>
          </a:bodyPr>
          <a:lstStyle/>
          <a:p>
            <a:r>
              <a:rPr lang="en-US" sz="2400" dirty="0"/>
              <a:t>IV. UNBIBLICAL METHODS</a:t>
            </a:r>
          </a:p>
          <a:p>
            <a:r>
              <a:rPr lang="en-US" sz="2400" dirty="0"/>
              <a:t> </a:t>
            </a:r>
          </a:p>
          <a:p>
            <a:r>
              <a:rPr lang="en-US" sz="2400" dirty="0"/>
              <a:t>	The method of PUNITIVE CORRECTION is also commonly used in child-raising. </a:t>
            </a:r>
            <a:endParaRPr lang="en-US" sz="2400" dirty="0" smtClean="0"/>
          </a:p>
          <a:p>
            <a:r>
              <a:rPr lang="en-US" sz="2400" dirty="0"/>
              <a:t>	</a:t>
            </a:r>
            <a:r>
              <a:rPr lang="en-US" sz="2400" dirty="0" smtClean="0"/>
              <a:t>The </a:t>
            </a:r>
            <a:r>
              <a:rPr lang="en-US" sz="2400" dirty="0"/>
              <a:t>threat of punishment is employed to secure compliance and good behavior. It may be the threat of hitting or yelling. It may be taking away something the child desired. </a:t>
            </a:r>
            <a:endParaRPr lang="en-US" sz="2400" dirty="0" smtClean="0"/>
          </a:p>
          <a:p>
            <a:r>
              <a:rPr lang="en-US" sz="2400" dirty="0"/>
              <a:t>	</a:t>
            </a:r>
            <a:r>
              <a:rPr lang="en-US" sz="2400" dirty="0" smtClean="0"/>
              <a:t>While </a:t>
            </a:r>
            <a:r>
              <a:rPr lang="en-US" sz="2400" dirty="0"/>
              <a:t>the painful discipline of the rod is required by Scripture, this refers more to the impulsive response of angry frustration.  </a:t>
            </a:r>
          </a:p>
        </p:txBody>
      </p:sp>
    </p:spTree>
    <p:extLst>
      <p:ext uri="{BB962C8B-B14F-4D97-AF65-F5344CB8AC3E}">
        <p14:creationId xmlns:p14="http://schemas.microsoft.com/office/powerpoint/2010/main" val="8312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154984"/>
          </a:xfrm>
          <a:prstGeom prst="rect">
            <a:avLst/>
          </a:prstGeom>
          <a:noFill/>
        </p:spPr>
        <p:txBody>
          <a:bodyPr wrap="square" rtlCol="0">
            <a:spAutoFit/>
          </a:bodyPr>
          <a:lstStyle/>
          <a:p>
            <a:r>
              <a:rPr lang="en-US" sz="2400" dirty="0"/>
              <a:t>IV. UNBIBLICAL METHODS</a:t>
            </a:r>
          </a:p>
          <a:p>
            <a:r>
              <a:rPr lang="en-US" sz="2400" dirty="0"/>
              <a:t> </a:t>
            </a:r>
          </a:p>
          <a:p>
            <a:r>
              <a:rPr lang="en-US" sz="2400" dirty="0"/>
              <a:t>	Most common, perhaps, is the time out chair or grounding. It may be a grounding from the TV, phone, bike, car, video game, internet, or from all outside activities. </a:t>
            </a:r>
            <a:endParaRPr lang="en-US" sz="2400" dirty="0" smtClean="0"/>
          </a:p>
          <a:p>
            <a:r>
              <a:rPr lang="en-US" sz="2400" dirty="0"/>
              <a:t>	</a:t>
            </a:r>
            <a:r>
              <a:rPr lang="en-US" sz="2400" dirty="0" smtClean="0"/>
              <a:t>And </a:t>
            </a:r>
            <a:r>
              <a:rPr lang="en-US" sz="2400" dirty="0"/>
              <a:t>the drawback of grounding is that it doesn’t really address the heart issue, the root causes. </a:t>
            </a:r>
            <a:endParaRPr lang="en-US" sz="2400" dirty="0" smtClean="0"/>
          </a:p>
          <a:p>
            <a:r>
              <a:rPr lang="en-US" sz="2400" dirty="0"/>
              <a:t>	</a:t>
            </a:r>
            <a:r>
              <a:rPr lang="en-US" sz="2400" dirty="0" smtClean="0"/>
              <a:t>Tripp </a:t>
            </a:r>
            <a:r>
              <a:rPr lang="en-US" sz="2400" dirty="0"/>
              <a:t>describes asking one set of parents what they expected grounding to do for their son. They looked bewildered. In their view, it was not intended to do something </a:t>
            </a:r>
            <a:r>
              <a:rPr lang="en-US" sz="2400" i="1" dirty="0"/>
              <a:t>for</a:t>
            </a:r>
            <a:r>
              <a:rPr lang="en-US" sz="2400" dirty="0"/>
              <a:t> him, but to do something </a:t>
            </a:r>
            <a:r>
              <a:rPr lang="en-US" sz="2400" i="1" dirty="0"/>
              <a:t>to</a:t>
            </a:r>
            <a:r>
              <a:rPr lang="en-US" sz="2400" dirty="0"/>
              <a:t> him. It was a penalty, it was punitive, it was about justice and not correction.  </a:t>
            </a:r>
          </a:p>
        </p:txBody>
      </p:sp>
    </p:spTree>
    <p:extLst>
      <p:ext uri="{BB962C8B-B14F-4D97-AF65-F5344CB8AC3E}">
        <p14:creationId xmlns:p14="http://schemas.microsoft.com/office/powerpoint/2010/main" val="293847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6001643"/>
          </a:xfrm>
          <a:prstGeom prst="rect">
            <a:avLst/>
          </a:prstGeom>
          <a:noFill/>
        </p:spPr>
        <p:txBody>
          <a:bodyPr wrap="square" rtlCol="0">
            <a:spAutoFit/>
          </a:bodyPr>
          <a:lstStyle/>
          <a:p>
            <a:r>
              <a:rPr lang="en-US" sz="2400" dirty="0"/>
              <a:t>IV. UNBIBLICAL METHODS</a:t>
            </a:r>
          </a:p>
          <a:p>
            <a:r>
              <a:rPr lang="en-US" sz="2400" dirty="0"/>
              <a:t> </a:t>
            </a:r>
          </a:p>
          <a:p>
            <a:r>
              <a:rPr lang="en-US" sz="2400" dirty="0"/>
              <a:t>	Tripp notes that grounding doesn’t really address the issues of the heart directed to wrong behavior. In fact, it stifles communication. </a:t>
            </a:r>
            <a:endParaRPr lang="en-US" sz="2400" dirty="0" smtClean="0"/>
          </a:p>
          <a:p>
            <a:r>
              <a:rPr lang="en-US" sz="2400" dirty="0"/>
              <a:t>	</a:t>
            </a:r>
            <a:r>
              <a:rPr lang="en-US" sz="2400" dirty="0" smtClean="0"/>
              <a:t>“</a:t>
            </a:r>
            <a:r>
              <a:rPr lang="en-US" sz="2400" dirty="0"/>
              <a:t>Go to your room and stay there,” immediately stops the negative behavior. But it also prevents the honest exploration of what caused it. The child will learn to cope with the grounding, may develop creative ways to fill the hours of boredom, but he will not learn God’s ways.  </a:t>
            </a:r>
          </a:p>
          <a:p>
            <a:r>
              <a:rPr lang="en-US" sz="2400" dirty="0"/>
              <a:t>	Tripp wonders why grounding is so universally popular as a disciplinary technique</a:t>
            </a:r>
            <a:r>
              <a:rPr lang="en-US" sz="2400" dirty="0" smtClean="0"/>
              <a:t>.</a:t>
            </a:r>
          </a:p>
          <a:p>
            <a:r>
              <a:rPr lang="en-US" sz="2400" dirty="0"/>
              <a:t>	</a:t>
            </a:r>
            <a:r>
              <a:rPr lang="en-US" sz="2400" dirty="0" smtClean="0"/>
              <a:t> </a:t>
            </a:r>
            <a:r>
              <a:rPr lang="en-US" sz="2400" dirty="0"/>
              <a:t>His answer is that it is so easy. It doesn’t require the hard work of entering the child’s world, examining the heart attitude, and bringing correction. In fact, it doesn’t require much of anything except the will power to enforce it. “Grounding is quick, incisive, simple,” which is what we want most of the time in our busy world. But it largely teaches kids how to live under house arrest and to resent their parents.  	</a:t>
            </a:r>
          </a:p>
        </p:txBody>
      </p:sp>
    </p:spTree>
    <p:extLst>
      <p:ext uri="{BB962C8B-B14F-4D97-AF65-F5344CB8AC3E}">
        <p14:creationId xmlns:p14="http://schemas.microsoft.com/office/powerpoint/2010/main" val="100001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3416320"/>
          </a:xfrm>
          <a:prstGeom prst="rect">
            <a:avLst/>
          </a:prstGeom>
          <a:noFill/>
        </p:spPr>
        <p:txBody>
          <a:bodyPr wrap="square" rtlCol="0">
            <a:spAutoFit/>
          </a:bodyPr>
          <a:lstStyle/>
          <a:p>
            <a:r>
              <a:rPr lang="en-US" sz="2400" dirty="0"/>
              <a:t>IV. UNBIBLICAL METHODS</a:t>
            </a:r>
          </a:p>
          <a:p>
            <a:r>
              <a:rPr lang="en-US" sz="2400" dirty="0"/>
              <a:t> </a:t>
            </a:r>
          </a:p>
          <a:p>
            <a:r>
              <a:rPr lang="en-US" sz="2400" dirty="0"/>
              <a:t>	And a sixth method of child raising is really more of a non-method which Tripp calls ERRATIC ECLECTICISM. </a:t>
            </a:r>
            <a:endParaRPr lang="en-US" sz="2400" dirty="0" smtClean="0"/>
          </a:p>
          <a:p>
            <a:r>
              <a:rPr lang="en-US" sz="2400" dirty="0"/>
              <a:t>	</a:t>
            </a:r>
            <a:r>
              <a:rPr lang="en-US" sz="2400" dirty="0" smtClean="0"/>
              <a:t>He </a:t>
            </a:r>
            <a:r>
              <a:rPr lang="en-US" sz="2400" dirty="0"/>
              <a:t>says it is exactly as it sounds. </a:t>
            </a:r>
            <a:endParaRPr lang="en-US" sz="2400" dirty="0" smtClean="0"/>
          </a:p>
          <a:p>
            <a:r>
              <a:rPr lang="en-US" sz="2400" dirty="0"/>
              <a:t>	</a:t>
            </a:r>
            <a:r>
              <a:rPr lang="en-US" sz="2400" dirty="0" smtClean="0"/>
              <a:t>It </a:t>
            </a:r>
            <a:r>
              <a:rPr lang="en-US" sz="2400" dirty="0"/>
              <a:t>is erratic in that it is constantly changing. </a:t>
            </a:r>
            <a:endParaRPr lang="en-US" sz="2400" dirty="0" smtClean="0"/>
          </a:p>
          <a:p>
            <a:r>
              <a:rPr lang="en-US" sz="2400" dirty="0"/>
              <a:t>	</a:t>
            </a:r>
            <a:r>
              <a:rPr lang="en-US" sz="2400" dirty="0" smtClean="0"/>
              <a:t>And </a:t>
            </a:r>
            <a:r>
              <a:rPr lang="en-US" sz="2400" dirty="0"/>
              <a:t>it is eclecticism in that it does not follow a consistent system but rather picks and chooses whatever will seem to work with trial and error and little success.  </a:t>
            </a:r>
          </a:p>
        </p:txBody>
      </p:sp>
    </p:spTree>
    <p:extLst>
      <p:ext uri="{BB962C8B-B14F-4D97-AF65-F5344CB8AC3E}">
        <p14:creationId xmlns:p14="http://schemas.microsoft.com/office/powerpoint/2010/main" val="378611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524315"/>
          </a:xfrm>
          <a:prstGeom prst="rect">
            <a:avLst/>
          </a:prstGeom>
          <a:noFill/>
        </p:spPr>
        <p:txBody>
          <a:bodyPr wrap="square" rtlCol="0">
            <a:spAutoFit/>
          </a:bodyPr>
          <a:lstStyle/>
          <a:p>
            <a:r>
              <a:rPr lang="en-US" sz="2400" dirty="0"/>
              <a:t>IV. UNBIBLICAL METHODS</a:t>
            </a:r>
          </a:p>
          <a:p>
            <a:r>
              <a:rPr lang="en-US" sz="2400" dirty="0"/>
              <a:t> </a:t>
            </a:r>
          </a:p>
          <a:p>
            <a:r>
              <a:rPr lang="en-US" sz="2400" dirty="0"/>
              <a:t>	“For a few weeks, Mom and Dad try contracts. That gets boring and doesn’t seem to work as well for them as it did for someone else. They hear a sermon about spanking and decide that is the need.  Maybe they’ve waited too long to start this. They try grounding for a spell. They try a season of emotional appeals. They use bribery for a few days. Mostly, they feel frustrated, scared, and yell a lot.  </a:t>
            </a:r>
          </a:p>
          <a:p>
            <a:r>
              <a:rPr lang="en-US" sz="2400" dirty="0"/>
              <a:t>	“Their children are confused.  They are not sure what Mom and Dad want. They are never sure what system is in effect now. In the end, they are worse off than if Mom and Dad had picked almost anything and stuck with it.” (65) 	</a:t>
            </a:r>
          </a:p>
        </p:txBody>
      </p:sp>
    </p:spTree>
    <p:extLst>
      <p:ext uri="{BB962C8B-B14F-4D97-AF65-F5344CB8AC3E}">
        <p14:creationId xmlns:p14="http://schemas.microsoft.com/office/powerpoint/2010/main" val="294242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325" y="0"/>
            <a:ext cx="12334649" cy="6858000"/>
          </a:xfrm>
          <a:prstGeom prst="rect">
            <a:avLst/>
          </a:prstGeom>
        </p:spPr>
      </p:pic>
    </p:spTree>
    <p:extLst>
      <p:ext uri="{BB962C8B-B14F-4D97-AF65-F5344CB8AC3E}">
        <p14:creationId xmlns:p14="http://schemas.microsoft.com/office/powerpoint/2010/main" val="1683873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524315"/>
          </a:xfrm>
          <a:prstGeom prst="rect">
            <a:avLst/>
          </a:prstGeom>
          <a:noFill/>
        </p:spPr>
        <p:txBody>
          <a:bodyPr wrap="square" rtlCol="0">
            <a:spAutoFit/>
          </a:bodyPr>
          <a:lstStyle/>
          <a:p>
            <a:r>
              <a:rPr lang="en-US" sz="2400" dirty="0"/>
              <a:t>V. EVALUATING UNBIBLICAL METHODS</a:t>
            </a:r>
          </a:p>
          <a:p>
            <a:r>
              <a:rPr lang="en-US" sz="2400" dirty="0"/>
              <a:t> </a:t>
            </a:r>
          </a:p>
          <a:p>
            <a:r>
              <a:rPr lang="en-US" sz="2400" dirty="0"/>
              <a:t>	There are four serious errors with these unbiblical methods of parenting. </a:t>
            </a:r>
            <a:endParaRPr lang="en-US" sz="2400" dirty="0" smtClean="0"/>
          </a:p>
          <a:p>
            <a:endParaRPr lang="en-US" sz="2400" dirty="0"/>
          </a:p>
          <a:p>
            <a:r>
              <a:rPr lang="en-US" sz="2400" dirty="0"/>
              <a:t>	</a:t>
            </a:r>
            <a:r>
              <a:rPr lang="en-US" sz="2400" dirty="0" smtClean="0"/>
              <a:t>1. The </a:t>
            </a:r>
            <a:r>
              <a:rPr lang="en-US" sz="2400" dirty="0"/>
              <a:t>first is that they are superficial. By focusing on behavior, they do not really address the heart. </a:t>
            </a:r>
            <a:endParaRPr lang="en-US" sz="2400" dirty="0" smtClean="0"/>
          </a:p>
          <a:p>
            <a:r>
              <a:rPr lang="en-US" sz="2400" dirty="0"/>
              <a:t>	</a:t>
            </a:r>
            <a:r>
              <a:rPr lang="en-US" sz="2400" dirty="0" smtClean="0"/>
              <a:t>And </a:t>
            </a:r>
            <a:r>
              <a:rPr lang="en-US" sz="2400" dirty="0"/>
              <a:t>this will, in turn, produce superficial children who also focus on behavior and so neglect the heart. </a:t>
            </a:r>
            <a:endParaRPr lang="en-US" sz="2400" dirty="0" smtClean="0"/>
          </a:p>
          <a:p>
            <a:r>
              <a:rPr lang="en-US" sz="2400" dirty="0"/>
              <a:t>	</a:t>
            </a:r>
            <a:r>
              <a:rPr lang="en-US" sz="2400" dirty="0" smtClean="0"/>
              <a:t>They </a:t>
            </a:r>
            <a:r>
              <a:rPr lang="en-US" sz="2400" dirty="0"/>
              <a:t>will be unequipped to challenge their own false motives and methods, they will not be trained to respond to God but will be more sensitive and responsive to what others think of them.</a:t>
            </a:r>
          </a:p>
        </p:txBody>
      </p:sp>
    </p:spTree>
    <p:extLst>
      <p:ext uri="{BB962C8B-B14F-4D97-AF65-F5344CB8AC3E}">
        <p14:creationId xmlns:p14="http://schemas.microsoft.com/office/powerpoint/2010/main" val="92254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6001643"/>
          </a:xfrm>
          <a:prstGeom prst="rect">
            <a:avLst/>
          </a:prstGeom>
          <a:noFill/>
        </p:spPr>
        <p:txBody>
          <a:bodyPr wrap="square" rtlCol="0">
            <a:spAutoFit/>
          </a:bodyPr>
          <a:lstStyle/>
          <a:p>
            <a:r>
              <a:rPr lang="en-US" sz="2400" dirty="0"/>
              <a:t>V. EVALUATING UNBIBLICAL METHODS</a:t>
            </a:r>
          </a:p>
          <a:p>
            <a:r>
              <a:rPr lang="en-US" sz="2400" dirty="0"/>
              <a:t> </a:t>
            </a:r>
          </a:p>
          <a:p>
            <a:r>
              <a:rPr lang="en-US" sz="2400" dirty="0"/>
              <a:t>	</a:t>
            </a:r>
            <a:r>
              <a:rPr lang="en-US" sz="2400" dirty="0" smtClean="0"/>
              <a:t>2. Unbiblical </a:t>
            </a:r>
            <a:r>
              <a:rPr lang="en-US" sz="2400" dirty="0"/>
              <a:t>methods also train the heart toward the method. </a:t>
            </a:r>
            <a:endParaRPr lang="en-US" sz="2400" dirty="0" smtClean="0"/>
          </a:p>
          <a:p>
            <a:r>
              <a:rPr lang="en-US" sz="2400" dirty="0"/>
              <a:t>	</a:t>
            </a:r>
            <a:r>
              <a:rPr lang="en-US" sz="2400" dirty="0" smtClean="0"/>
              <a:t>Behavior </a:t>
            </a:r>
            <a:r>
              <a:rPr lang="en-US" sz="2400" dirty="0"/>
              <a:t>flows from the heart, but behavior can also train the heart. </a:t>
            </a:r>
            <a:endParaRPr lang="en-US" sz="2400" dirty="0" smtClean="0"/>
          </a:p>
          <a:p>
            <a:r>
              <a:rPr lang="en-US" sz="2400" dirty="0"/>
              <a:t>	</a:t>
            </a:r>
            <a:r>
              <a:rPr lang="en-US" sz="2400" dirty="0" smtClean="0"/>
              <a:t>So </a:t>
            </a:r>
            <a:r>
              <a:rPr lang="en-US" sz="2400" dirty="0"/>
              <a:t>if the method is geared to the reward, then the heart will be trained toward gain and greed. </a:t>
            </a:r>
            <a:endParaRPr lang="en-US" sz="2400" dirty="0" smtClean="0"/>
          </a:p>
          <a:p>
            <a:r>
              <a:rPr lang="en-US" sz="2400" dirty="0"/>
              <a:t>	</a:t>
            </a:r>
            <a:r>
              <a:rPr lang="en-US" sz="2400" dirty="0" smtClean="0"/>
              <a:t>If </a:t>
            </a:r>
            <a:r>
              <a:rPr lang="en-US" sz="2400" dirty="0"/>
              <a:t>the method is based on the fear of disapproval, then the child will grow to seek the approval of others, and fear what they may disapprove (becoming man-pleasers, instead of God-pleasers</a:t>
            </a:r>
            <a:r>
              <a:rPr lang="en-US" sz="2400" dirty="0" smtClean="0"/>
              <a:t>). (Galatians 1:10,        1 Thessalonians 2:4) </a:t>
            </a:r>
          </a:p>
          <a:p>
            <a:r>
              <a:rPr lang="en-US" sz="2400" dirty="0"/>
              <a:t>	</a:t>
            </a:r>
            <a:r>
              <a:rPr lang="en-US" sz="2400" dirty="0" smtClean="0"/>
              <a:t>If </a:t>
            </a:r>
            <a:r>
              <a:rPr lang="en-US" sz="2400" dirty="0"/>
              <a:t>the method involves threat and fear of the parent, the child will grow either to respond with fear or possibly to fight back, with anger or reprisal. </a:t>
            </a:r>
            <a:endParaRPr lang="en-US" sz="2400" dirty="0" smtClean="0"/>
          </a:p>
          <a:p>
            <a:r>
              <a:rPr lang="en-US" sz="2400" dirty="0"/>
              <a:t>	</a:t>
            </a:r>
            <a:r>
              <a:rPr lang="en-US" sz="2400" dirty="0" smtClean="0"/>
              <a:t>And </a:t>
            </a:r>
            <a:r>
              <a:rPr lang="en-US" sz="2400" dirty="0"/>
              <a:t>if the method involves punishment (as opposed to correction and discipline), then the heart will quickly learn to avoid detection. So the method still addresses the heart and shapes it, but not biblically.  </a:t>
            </a:r>
          </a:p>
        </p:txBody>
      </p:sp>
    </p:spTree>
    <p:extLst>
      <p:ext uri="{BB962C8B-B14F-4D97-AF65-F5344CB8AC3E}">
        <p14:creationId xmlns:p14="http://schemas.microsoft.com/office/powerpoint/2010/main" val="400035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3046988"/>
          </a:xfrm>
          <a:prstGeom prst="rect">
            <a:avLst/>
          </a:prstGeom>
          <a:noFill/>
        </p:spPr>
        <p:txBody>
          <a:bodyPr wrap="square" rtlCol="0">
            <a:spAutoFit/>
          </a:bodyPr>
          <a:lstStyle/>
          <a:p>
            <a:r>
              <a:rPr lang="en-US" sz="2400" dirty="0"/>
              <a:t>V. EVALUATING UNBIBLICAL METHODS</a:t>
            </a:r>
          </a:p>
          <a:p>
            <a:r>
              <a:rPr lang="en-US" sz="2400" dirty="0"/>
              <a:t> </a:t>
            </a:r>
          </a:p>
          <a:p>
            <a:r>
              <a:rPr lang="en-US" sz="2400" dirty="0"/>
              <a:t>	</a:t>
            </a:r>
            <a:r>
              <a:rPr lang="en-US" sz="2400" dirty="0" smtClean="0"/>
              <a:t>3. But </a:t>
            </a:r>
            <a:r>
              <a:rPr lang="en-US" sz="2400" dirty="0"/>
              <a:t>the most serious deficiency of these unbiblical methods is that they do not get to the cross. </a:t>
            </a:r>
            <a:endParaRPr lang="en-US" sz="2400" dirty="0" smtClean="0"/>
          </a:p>
          <a:p>
            <a:r>
              <a:rPr lang="en-US" sz="2400" dirty="0"/>
              <a:t>	</a:t>
            </a:r>
            <a:r>
              <a:rPr lang="en-US" sz="2400" dirty="0" smtClean="0"/>
              <a:t>The </a:t>
            </a:r>
            <a:r>
              <a:rPr lang="en-US" sz="2400" dirty="0"/>
              <a:t>cross is not about our straightening up and behaving ourselves but about guilt and forgiveness. </a:t>
            </a:r>
            <a:endParaRPr lang="en-US" sz="2400" dirty="0" smtClean="0"/>
          </a:p>
          <a:p>
            <a:r>
              <a:rPr lang="en-US" sz="2400" dirty="0"/>
              <a:t>	</a:t>
            </a:r>
            <a:r>
              <a:rPr lang="en-US" sz="2400" dirty="0" smtClean="0"/>
              <a:t>The </a:t>
            </a:r>
            <a:r>
              <a:rPr lang="en-US" sz="2400" dirty="0"/>
              <a:t>cross only addresses those who are sick of sin to the heart, not merely ashamed of bad behavior or of getting caught.  </a:t>
            </a:r>
          </a:p>
        </p:txBody>
      </p:sp>
    </p:spTree>
    <p:extLst>
      <p:ext uri="{BB962C8B-B14F-4D97-AF65-F5344CB8AC3E}">
        <p14:creationId xmlns:p14="http://schemas.microsoft.com/office/powerpoint/2010/main" val="128726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399" y="-6626"/>
            <a:ext cx="10353205" cy="6864626"/>
          </a:xfrm>
          <a:prstGeom prst="rect">
            <a:avLst/>
          </a:prstGeom>
        </p:spPr>
      </p:pic>
    </p:spTree>
    <p:extLst>
      <p:ext uri="{BB962C8B-B14F-4D97-AF65-F5344CB8AC3E}">
        <p14:creationId xmlns:p14="http://schemas.microsoft.com/office/powerpoint/2010/main" val="74953566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524315"/>
          </a:xfrm>
          <a:prstGeom prst="rect">
            <a:avLst/>
          </a:prstGeom>
          <a:noFill/>
        </p:spPr>
        <p:txBody>
          <a:bodyPr wrap="square" rtlCol="0">
            <a:spAutoFit/>
          </a:bodyPr>
          <a:lstStyle/>
          <a:p>
            <a:r>
              <a:rPr lang="en-US" sz="2400" dirty="0"/>
              <a:t>V. EVALUATING UNBIBLICAL METHODS</a:t>
            </a:r>
          </a:p>
          <a:p>
            <a:r>
              <a:rPr lang="en-US" sz="2400" dirty="0"/>
              <a:t> </a:t>
            </a:r>
          </a:p>
          <a:p>
            <a:r>
              <a:rPr lang="en-US" sz="2400" dirty="0"/>
              <a:t>	</a:t>
            </a:r>
            <a:r>
              <a:rPr lang="en-US" sz="2400" dirty="0" smtClean="0"/>
              <a:t>4. And </a:t>
            </a:r>
            <a:r>
              <a:rPr lang="en-US" sz="2400" dirty="0"/>
              <a:t>these methods will undoubtedly produce distance between parent and child, and not the healthy kind of difference we talked about before. </a:t>
            </a:r>
            <a:endParaRPr lang="en-US" sz="2400" dirty="0" smtClean="0"/>
          </a:p>
          <a:p>
            <a:r>
              <a:rPr lang="en-US" sz="2400" dirty="0"/>
              <a:t>	</a:t>
            </a:r>
            <a:r>
              <a:rPr lang="en-US" sz="2400" dirty="0" smtClean="0"/>
              <a:t>Tripp </a:t>
            </a:r>
            <a:r>
              <a:rPr lang="en-US" sz="2400" dirty="0"/>
              <a:t>explains: “Children soon see through the implicit and explicit manipulation. They eventually come to resent the crass attempts to control their behavior. They learn to play the cat-and-mouse game with you, but depth of relationship and communication is lost. As they get older and can begin to imagine living independently of Mom and Dad, they become more resistant to the manipulation, and perhaps even openly rebellious.” (68)</a:t>
            </a:r>
          </a:p>
        </p:txBody>
      </p:sp>
    </p:spTree>
    <p:extLst>
      <p:ext uri="{BB962C8B-B14F-4D97-AF65-F5344CB8AC3E}">
        <p14:creationId xmlns:p14="http://schemas.microsoft.com/office/powerpoint/2010/main" val="350482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524315"/>
          </a:xfrm>
          <a:prstGeom prst="rect">
            <a:avLst/>
          </a:prstGeom>
          <a:noFill/>
        </p:spPr>
        <p:txBody>
          <a:bodyPr wrap="square" rtlCol="0">
            <a:spAutoFit/>
          </a:bodyPr>
          <a:lstStyle/>
          <a:p>
            <a:r>
              <a:rPr lang="en-US" sz="2400" dirty="0" smtClean="0"/>
              <a:t>VI. </a:t>
            </a:r>
            <a:r>
              <a:rPr lang="en-US" sz="2400" dirty="0"/>
              <a:t>EMBRACING BIBLICAL METHODS</a:t>
            </a:r>
          </a:p>
          <a:p>
            <a:r>
              <a:rPr lang="en-US" sz="2400" dirty="0"/>
              <a:t> </a:t>
            </a:r>
          </a:p>
          <a:p>
            <a:r>
              <a:rPr lang="en-US" sz="2400" dirty="0"/>
              <a:t>	So this raises the question:  if we reject and discard all of these unbiblical methods, what’s left? </a:t>
            </a:r>
            <a:endParaRPr lang="en-US" sz="2400" dirty="0" smtClean="0"/>
          </a:p>
          <a:p>
            <a:r>
              <a:rPr lang="en-US" sz="2400" dirty="0"/>
              <a:t>	</a:t>
            </a:r>
            <a:r>
              <a:rPr lang="en-US" sz="2400" dirty="0" smtClean="0"/>
              <a:t>Tripp </a:t>
            </a:r>
            <a:r>
              <a:rPr lang="en-US" sz="2400" dirty="0"/>
              <a:t>answers the question in this way: </a:t>
            </a:r>
            <a:endParaRPr lang="en-US" sz="2400" dirty="0" smtClean="0"/>
          </a:p>
          <a:p>
            <a:r>
              <a:rPr lang="en-US" sz="2400" dirty="0"/>
              <a:t>	</a:t>
            </a:r>
            <a:r>
              <a:rPr lang="en-US" sz="2400" dirty="0" smtClean="0"/>
              <a:t>“</a:t>
            </a:r>
            <a:r>
              <a:rPr lang="en-US" sz="2400" dirty="0"/>
              <a:t>Methods and goals should be complimentary. You want your child to live for the glory of God. You want your child to realize that a life worth living is life lived under the Lordship of Jesus Christ. Your methods must show submission to that same Lord. Methods designed to produce well-adjusted and successful children won’t work because your goal is not simply success or good adjustment.” (71)</a:t>
            </a:r>
          </a:p>
          <a:p>
            <a:r>
              <a:rPr lang="en-US" sz="2400" dirty="0"/>
              <a:t>	  </a:t>
            </a:r>
          </a:p>
        </p:txBody>
      </p:sp>
    </p:spTree>
    <p:extLst>
      <p:ext uri="{BB962C8B-B14F-4D97-AF65-F5344CB8AC3E}">
        <p14:creationId xmlns:p14="http://schemas.microsoft.com/office/powerpoint/2010/main" val="403874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3970318"/>
          </a:xfrm>
          <a:prstGeom prst="rect">
            <a:avLst/>
          </a:prstGeom>
          <a:noFill/>
        </p:spPr>
        <p:txBody>
          <a:bodyPr wrap="square" rtlCol="0">
            <a:spAutoFit/>
          </a:bodyPr>
          <a:lstStyle/>
          <a:p>
            <a:r>
              <a:rPr lang="en-US" sz="2400" dirty="0" smtClean="0"/>
              <a:t>VI. </a:t>
            </a:r>
            <a:r>
              <a:rPr lang="en-US" sz="2400" dirty="0"/>
              <a:t>EMBRACING BIBLICAL METHODS</a:t>
            </a:r>
          </a:p>
          <a:p>
            <a:r>
              <a:rPr lang="en-US" sz="2400" dirty="0"/>
              <a:t> </a:t>
            </a:r>
          </a:p>
          <a:p>
            <a:r>
              <a:rPr lang="en-US" sz="3600" dirty="0" smtClean="0"/>
              <a:t>    O----------------------------------------------------------&gt;</a:t>
            </a:r>
            <a:r>
              <a:rPr lang="en-US" sz="3600" dirty="0"/>
              <a:t>X</a:t>
            </a:r>
          </a:p>
          <a:p>
            <a:r>
              <a:rPr lang="en-US" sz="3600" dirty="0"/>
              <a:t>STATUS  		</a:t>
            </a:r>
            <a:r>
              <a:rPr lang="en-US" sz="3600" dirty="0" smtClean="0"/>
              <a:t>                 METHOD</a:t>
            </a:r>
            <a:r>
              <a:rPr lang="en-US" sz="3600" dirty="0"/>
              <a:t>		 </a:t>
            </a:r>
            <a:r>
              <a:rPr lang="en-US" sz="3600" dirty="0" smtClean="0"/>
              <a:t>                   GOAL </a:t>
            </a:r>
            <a:endParaRPr lang="en-US" sz="3600" dirty="0"/>
          </a:p>
          <a:p>
            <a:r>
              <a:rPr lang="en-US" sz="3600" dirty="0"/>
              <a:t>Where we		</a:t>
            </a:r>
            <a:r>
              <a:rPr lang="en-US" sz="3600" dirty="0" smtClean="0"/>
              <a:t>              How </a:t>
            </a:r>
            <a:r>
              <a:rPr lang="en-US" sz="3600" dirty="0"/>
              <a:t>we 		</a:t>
            </a:r>
            <a:r>
              <a:rPr lang="en-US" sz="3600" dirty="0" smtClean="0"/>
              <a:t>               Where are</a:t>
            </a:r>
            <a:r>
              <a:rPr lang="en-US" sz="3600" dirty="0"/>
              <a:t>			</a:t>
            </a:r>
            <a:r>
              <a:rPr lang="en-US" sz="3600" dirty="0" smtClean="0"/>
              <a:t>					  get </a:t>
            </a:r>
            <a:r>
              <a:rPr lang="en-US" sz="3600" dirty="0"/>
              <a:t>there		</a:t>
            </a:r>
            <a:r>
              <a:rPr lang="en-US" sz="3600" dirty="0" smtClean="0"/>
              <a:t>            we </a:t>
            </a:r>
            <a:r>
              <a:rPr lang="en-US" sz="3600" dirty="0"/>
              <a:t>want</a:t>
            </a:r>
          </a:p>
          <a:p>
            <a:r>
              <a:rPr lang="en-US" sz="3600" dirty="0"/>
              <a:t>						</a:t>
            </a:r>
            <a:r>
              <a:rPr lang="en-US" sz="3600" dirty="0" smtClean="0"/>
              <a:t> </a:t>
            </a:r>
            <a:r>
              <a:rPr lang="en-US" sz="3600" dirty="0"/>
              <a:t> </a:t>
            </a:r>
            <a:r>
              <a:rPr lang="en-US" sz="3600" dirty="0" smtClean="0"/>
              <a:t>                                                  to </a:t>
            </a:r>
            <a:r>
              <a:rPr lang="en-US" sz="3600" dirty="0"/>
              <a:t>be</a:t>
            </a:r>
          </a:p>
          <a:p>
            <a:r>
              <a:rPr lang="en-US" sz="2400" dirty="0"/>
              <a:t>	  </a:t>
            </a:r>
          </a:p>
        </p:txBody>
      </p:sp>
    </p:spTree>
    <p:extLst>
      <p:ext uri="{BB962C8B-B14F-4D97-AF65-F5344CB8AC3E}">
        <p14:creationId xmlns:p14="http://schemas.microsoft.com/office/powerpoint/2010/main" val="369397330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524315"/>
          </a:xfrm>
          <a:prstGeom prst="rect">
            <a:avLst/>
          </a:prstGeom>
          <a:noFill/>
        </p:spPr>
        <p:txBody>
          <a:bodyPr wrap="square" rtlCol="0">
            <a:spAutoFit/>
          </a:bodyPr>
          <a:lstStyle/>
          <a:p>
            <a:r>
              <a:rPr lang="en-US" sz="2400" dirty="0" smtClean="0"/>
              <a:t>VI. </a:t>
            </a:r>
            <a:r>
              <a:rPr lang="en-US" sz="2400" dirty="0"/>
              <a:t>EMBRACING BIBLICAL METHODS</a:t>
            </a:r>
          </a:p>
          <a:p>
            <a:r>
              <a:rPr lang="en-US" sz="2400" dirty="0"/>
              <a:t> </a:t>
            </a:r>
          </a:p>
          <a:p>
            <a:r>
              <a:rPr lang="en-US" sz="2400" dirty="0"/>
              <a:t>	And here we must submit and surrender to God’s Word as our authority. </a:t>
            </a:r>
            <a:endParaRPr lang="en-US" sz="2400" dirty="0" smtClean="0"/>
          </a:p>
          <a:p>
            <a:r>
              <a:rPr lang="en-US" sz="2400" dirty="0"/>
              <a:t>	</a:t>
            </a:r>
            <a:r>
              <a:rPr lang="en-US" sz="2400" dirty="0" smtClean="0"/>
              <a:t>He </a:t>
            </a:r>
            <a:r>
              <a:rPr lang="en-US" sz="2400" dirty="0"/>
              <a:t>does not leave it to us to try to discover which methods will work best in achieving his goals for our children, that is, a heart responsive to him. </a:t>
            </a:r>
            <a:endParaRPr lang="en-US" sz="2400" dirty="0" smtClean="0"/>
          </a:p>
          <a:p>
            <a:r>
              <a:rPr lang="en-US" sz="2400" dirty="0"/>
              <a:t>	</a:t>
            </a:r>
            <a:r>
              <a:rPr lang="en-US" sz="2400" dirty="0" smtClean="0"/>
              <a:t>Along </a:t>
            </a:r>
            <a:r>
              <a:rPr lang="en-US" sz="2400" dirty="0"/>
              <a:t>with this goal, God also gives us his method or methods. And these are very simple and basic and altogether biblical: </a:t>
            </a:r>
            <a:endParaRPr lang="en-US" sz="2400" dirty="0" smtClean="0"/>
          </a:p>
          <a:p>
            <a:r>
              <a:rPr lang="en-US" sz="2400" dirty="0"/>
              <a:t>	</a:t>
            </a:r>
            <a:r>
              <a:rPr lang="en-US" sz="2400" dirty="0" smtClean="0"/>
              <a:t>1</a:t>
            </a:r>
            <a:r>
              <a:rPr lang="en-US" sz="2400" dirty="0"/>
              <a:t>) rich, full communication, and </a:t>
            </a:r>
            <a:endParaRPr lang="en-US" sz="2400" dirty="0" smtClean="0"/>
          </a:p>
          <a:p>
            <a:r>
              <a:rPr lang="en-US" sz="2400" dirty="0"/>
              <a:t>	</a:t>
            </a:r>
            <a:r>
              <a:rPr lang="en-US" sz="2400" dirty="0" smtClean="0"/>
              <a:t>2</a:t>
            </a:r>
            <a:r>
              <a:rPr lang="en-US" sz="2400" dirty="0"/>
              <a:t>) the rod. </a:t>
            </a:r>
            <a:endParaRPr lang="en-US" sz="2400" dirty="0" smtClean="0"/>
          </a:p>
          <a:p>
            <a:endParaRPr lang="en-US" sz="2400" dirty="0"/>
          </a:p>
        </p:txBody>
      </p:sp>
    </p:spTree>
    <p:extLst>
      <p:ext uri="{BB962C8B-B14F-4D97-AF65-F5344CB8AC3E}">
        <p14:creationId xmlns:p14="http://schemas.microsoft.com/office/powerpoint/2010/main" val="111377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5632311"/>
          </a:xfrm>
          <a:prstGeom prst="rect">
            <a:avLst/>
          </a:prstGeom>
          <a:noFill/>
        </p:spPr>
        <p:txBody>
          <a:bodyPr wrap="square" rtlCol="0">
            <a:spAutoFit/>
          </a:bodyPr>
          <a:lstStyle/>
          <a:p>
            <a:r>
              <a:rPr lang="en-US" sz="2400" dirty="0" smtClean="0"/>
              <a:t>VI. </a:t>
            </a:r>
            <a:r>
              <a:rPr lang="en-US" sz="2400" dirty="0"/>
              <a:t>EMBRACING BIBLICAL METHODS</a:t>
            </a:r>
          </a:p>
          <a:p>
            <a:r>
              <a:rPr lang="en-US" sz="2400" dirty="0"/>
              <a:t> </a:t>
            </a:r>
          </a:p>
          <a:p>
            <a:r>
              <a:rPr lang="en-US" sz="2400" dirty="0" smtClean="0"/>
              <a:t>	Tripp </a:t>
            </a:r>
            <a:r>
              <a:rPr lang="en-US" sz="2400" dirty="0"/>
              <a:t>directs us to the Proverbs where these two methods are combined and laid side-by-side:  </a:t>
            </a:r>
          </a:p>
          <a:p>
            <a:r>
              <a:rPr lang="en-US" sz="2400" dirty="0"/>
              <a:t>	“</a:t>
            </a:r>
            <a:r>
              <a:rPr lang="en-US" sz="2400" i="1" baseline="30000" dirty="0"/>
              <a:t>13</a:t>
            </a:r>
            <a:r>
              <a:rPr lang="en-US" sz="2400" i="1" dirty="0"/>
              <a:t> Do not withhold discipline from a child; if you strike him with a rod, he will not die. </a:t>
            </a:r>
            <a:r>
              <a:rPr lang="en-US" sz="2400" i="1" baseline="30000" dirty="0"/>
              <a:t>14</a:t>
            </a:r>
            <a:r>
              <a:rPr lang="en-US" sz="2400" i="1" dirty="0"/>
              <a:t> If you strike him with the rod, you will save his soul from </a:t>
            </a:r>
            <a:r>
              <a:rPr lang="en-US" sz="2400" i="1" dirty="0" err="1"/>
              <a:t>Sheol</a:t>
            </a:r>
            <a:r>
              <a:rPr lang="en-US" sz="2400" i="1" dirty="0"/>
              <a:t>. </a:t>
            </a:r>
            <a:r>
              <a:rPr lang="en-US" sz="2400" i="1" baseline="30000" dirty="0"/>
              <a:t>1 5</a:t>
            </a:r>
            <a:r>
              <a:rPr lang="en-US" sz="2400" i="1" dirty="0"/>
              <a:t>My son, if your heart is wise, my heart too will be glad. </a:t>
            </a:r>
            <a:r>
              <a:rPr lang="en-US" sz="2400" i="1" baseline="30000" dirty="0"/>
              <a:t>16</a:t>
            </a:r>
            <a:r>
              <a:rPr lang="en-US" sz="2400" i="1" dirty="0"/>
              <a:t> My inmost being will exult when your lips speak what is right.  </a:t>
            </a:r>
            <a:r>
              <a:rPr lang="en-US" sz="2400" i="1" baseline="30000" dirty="0"/>
              <a:t>17</a:t>
            </a:r>
            <a:r>
              <a:rPr lang="en-US" sz="2400" i="1" dirty="0"/>
              <a:t> Let not your heart envy sinners, but continue in the fear of the LORD all the day. </a:t>
            </a:r>
            <a:r>
              <a:rPr lang="en-US" sz="2400" i="1" baseline="30000" dirty="0"/>
              <a:t>18</a:t>
            </a:r>
            <a:r>
              <a:rPr lang="en-US" sz="2400" i="1" dirty="0"/>
              <a:t> Surely there is a future, and your hope will not be cut off.  </a:t>
            </a:r>
            <a:r>
              <a:rPr lang="en-US" sz="2400" i="1" baseline="30000" dirty="0"/>
              <a:t>19</a:t>
            </a:r>
            <a:r>
              <a:rPr lang="en-US" sz="2400" i="1" dirty="0"/>
              <a:t> Hear, my son, and be wise, and direct your heart in the way. </a:t>
            </a:r>
            <a:endParaRPr lang="en-US" sz="2400" dirty="0"/>
          </a:p>
          <a:p>
            <a:r>
              <a:rPr lang="en-US" sz="2400" i="1" dirty="0"/>
              <a:t>	</a:t>
            </a:r>
            <a:r>
              <a:rPr lang="en-US" sz="2400" i="1" baseline="30000" dirty="0"/>
              <a:t>22</a:t>
            </a:r>
            <a:r>
              <a:rPr lang="en-US" sz="2400" i="1" dirty="0"/>
              <a:t> Listen to your father who gave you life, and do not despise your mother when she is old. </a:t>
            </a:r>
            <a:endParaRPr lang="en-US" sz="2400" dirty="0"/>
          </a:p>
          <a:p>
            <a:r>
              <a:rPr lang="en-US" sz="2400" i="1" dirty="0"/>
              <a:t>	</a:t>
            </a:r>
            <a:r>
              <a:rPr lang="en-US" sz="2400" i="1" baseline="30000" dirty="0"/>
              <a:t>26</a:t>
            </a:r>
            <a:r>
              <a:rPr lang="en-US" sz="2400" i="1" dirty="0"/>
              <a:t> My son, give me your heart, and let your eyes observe my ways.  </a:t>
            </a:r>
            <a:r>
              <a:rPr lang="en-US" sz="2400" dirty="0"/>
              <a:t>(23:13-19, 22, 26</a:t>
            </a:r>
            <a:r>
              <a:rPr lang="en-US" sz="2400" dirty="0" smtClean="0"/>
              <a:t>)</a:t>
            </a:r>
            <a:endParaRPr lang="en-US" sz="2400" dirty="0"/>
          </a:p>
        </p:txBody>
      </p:sp>
    </p:spTree>
    <p:extLst>
      <p:ext uri="{BB962C8B-B14F-4D97-AF65-F5344CB8AC3E}">
        <p14:creationId xmlns:p14="http://schemas.microsoft.com/office/powerpoint/2010/main" val="411387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1569660"/>
          </a:xfrm>
          <a:prstGeom prst="rect">
            <a:avLst/>
          </a:prstGeom>
          <a:noFill/>
        </p:spPr>
        <p:txBody>
          <a:bodyPr wrap="square" rtlCol="0">
            <a:spAutoFit/>
          </a:bodyPr>
          <a:lstStyle/>
          <a:p>
            <a:r>
              <a:rPr lang="en-US" sz="2400" dirty="0" smtClean="0"/>
              <a:t>VI. </a:t>
            </a:r>
            <a:r>
              <a:rPr lang="en-US" sz="2400" dirty="0"/>
              <a:t>EMBRACING BIBLICAL METHODS</a:t>
            </a:r>
          </a:p>
          <a:p>
            <a:r>
              <a:rPr lang="en-US" sz="2400" dirty="0"/>
              <a:t> </a:t>
            </a:r>
          </a:p>
          <a:p>
            <a:r>
              <a:rPr lang="en-US" sz="2400" dirty="0"/>
              <a:t>	We will consider the application of the rod in a couple of weeks. But first let’s look at some preliminary concerns about communication</a:t>
            </a:r>
            <a:r>
              <a:rPr lang="en-US" sz="2400" dirty="0" smtClean="0"/>
              <a:t>.</a:t>
            </a:r>
            <a:r>
              <a:rPr lang="en-US" sz="2400" dirty="0"/>
              <a:t>	  </a:t>
            </a:r>
          </a:p>
        </p:txBody>
      </p:sp>
    </p:spTree>
    <p:extLst>
      <p:ext uri="{BB962C8B-B14F-4D97-AF65-F5344CB8AC3E}">
        <p14:creationId xmlns:p14="http://schemas.microsoft.com/office/powerpoint/2010/main" val="31458830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154984"/>
          </a:xfrm>
          <a:prstGeom prst="rect">
            <a:avLst/>
          </a:prstGeom>
          <a:noFill/>
        </p:spPr>
        <p:txBody>
          <a:bodyPr wrap="square" rtlCol="0">
            <a:spAutoFit/>
          </a:bodyPr>
          <a:lstStyle/>
          <a:p>
            <a:r>
              <a:rPr lang="en-US" sz="2400" b="1" dirty="0"/>
              <a:t>INTRODUCTION</a:t>
            </a:r>
            <a:endParaRPr lang="en-US" sz="2400" dirty="0"/>
          </a:p>
          <a:p>
            <a:endParaRPr lang="en-US" sz="2400" dirty="0" smtClean="0"/>
          </a:p>
          <a:p>
            <a:r>
              <a:rPr lang="en-US" sz="2400" dirty="0"/>
              <a:t>	1. I had a college degree in biblical studies, a seminary degree. I had done some study of parenting from the Scriptures and read many books in the weeks and months that followed.  </a:t>
            </a:r>
          </a:p>
          <a:p>
            <a:r>
              <a:rPr lang="en-US" sz="2400" dirty="0"/>
              <a:t>	2. I also had my own experience to fall back on. My parents raised me and I didn’t turn out so bad (so I thought).</a:t>
            </a:r>
          </a:p>
          <a:p>
            <a:r>
              <a:rPr lang="en-US" sz="2400" dirty="0"/>
              <a:t>	3. </a:t>
            </a:r>
            <a:r>
              <a:rPr lang="en-US" sz="2400" dirty="0" smtClean="0"/>
              <a:t>And I </a:t>
            </a:r>
            <a:r>
              <a:rPr lang="en-US" sz="2400" dirty="0"/>
              <a:t>had the advice and experience of those around me. But some of that that seemed confusing and contradictory, and some of the examples of parenting that I saw around me did not seem too competent. </a:t>
            </a:r>
          </a:p>
        </p:txBody>
      </p:sp>
    </p:spTree>
    <p:extLst>
      <p:ext uri="{BB962C8B-B14F-4D97-AF65-F5344CB8AC3E}">
        <p14:creationId xmlns:p14="http://schemas.microsoft.com/office/powerpoint/2010/main" val="60035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524315"/>
          </a:xfrm>
          <a:prstGeom prst="rect">
            <a:avLst/>
          </a:prstGeom>
          <a:noFill/>
        </p:spPr>
        <p:txBody>
          <a:bodyPr wrap="square" rtlCol="0">
            <a:spAutoFit/>
          </a:bodyPr>
          <a:lstStyle/>
          <a:p>
            <a:r>
              <a:rPr lang="en-US" sz="2400" dirty="0" smtClean="0"/>
              <a:t>VI. </a:t>
            </a:r>
            <a:r>
              <a:rPr lang="en-US" sz="2400" dirty="0"/>
              <a:t>EMBRACING BIBLICAL </a:t>
            </a:r>
            <a:r>
              <a:rPr lang="en-US" sz="2400" dirty="0" smtClean="0"/>
              <a:t>METHODS: COMMUNICATION</a:t>
            </a:r>
            <a:endParaRPr lang="en-US" sz="2400" dirty="0"/>
          </a:p>
          <a:p>
            <a:r>
              <a:rPr lang="en-US" sz="2400" dirty="0"/>
              <a:t> </a:t>
            </a:r>
          </a:p>
          <a:p>
            <a:r>
              <a:rPr lang="en-US" sz="2400" dirty="0"/>
              <a:t>	</a:t>
            </a:r>
            <a:r>
              <a:rPr lang="en-US" sz="2400" dirty="0" smtClean="0"/>
              <a:t>COMMUNICATION </a:t>
            </a:r>
            <a:r>
              <a:rPr lang="en-US" sz="2400" dirty="0"/>
              <a:t>IS A DIALOGUE, NOT A MONOLOGUE.</a:t>
            </a:r>
          </a:p>
          <a:p>
            <a:r>
              <a:rPr lang="en-US" sz="2400" dirty="0"/>
              <a:t> </a:t>
            </a:r>
          </a:p>
          <a:p>
            <a:r>
              <a:rPr lang="en-US" sz="2400" dirty="0"/>
              <a:t>	Tripp tells of a father who said he had very positive communication with son:  </a:t>
            </a:r>
            <a:endParaRPr lang="en-US" sz="2400" dirty="0" smtClean="0"/>
          </a:p>
          <a:p>
            <a:r>
              <a:rPr lang="en-US" sz="2400" dirty="0"/>
              <a:t>	</a:t>
            </a:r>
            <a:r>
              <a:rPr lang="en-US" sz="2400" dirty="0" smtClean="0"/>
              <a:t>“</a:t>
            </a:r>
            <a:r>
              <a:rPr lang="en-US" sz="2400" dirty="0"/>
              <a:t>Just last night he told me he wanted a bicycle and I told him to eat his beans.” (72) </a:t>
            </a:r>
            <a:endParaRPr lang="en-US" sz="2400" dirty="0" smtClean="0"/>
          </a:p>
          <a:p>
            <a:r>
              <a:rPr lang="en-US" sz="2400" dirty="0"/>
              <a:t>	</a:t>
            </a:r>
            <a:r>
              <a:rPr lang="en-US" sz="2400" dirty="0" smtClean="0"/>
              <a:t>And </a:t>
            </a:r>
            <a:r>
              <a:rPr lang="en-US" sz="2400" dirty="0"/>
              <a:t>Tripp notes that this is often the pattern of communication between parents and children</a:t>
            </a:r>
            <a:r>
              <a:rPr lang="en-US" sz="2400" dirty="0" smtClean="0"/>
              <a:t>.</a:t>
            </a:r>
          </a:p>
          <a:p>
            <a:r>
              <a:rPr lang="en-US" sz="2400" dirty="0"/>
              <a:t>	</a:t>
            </a:r>
            <a:r>
              <a:rPr lang="en-US" sz="2400" dirty="0" smtClean="0"/>
              <a:t>Parents </a:t>
            </a:r>
            <a:r>
              <a:rPr lang="en-US" sz="2400" dirty="0"/>
              <a:t>tell children what to do, and children tell parents their dreams and wishes.  </a:t>
            </a:r>
          </a:p>
        </p:txBody>
      </p:sp>
    </p:spTree>
    <p:extLst>
      <p:ext uri="{BB962C8B-B14F-4D97-AF65-F5344CB8AC3E}">
        <p14:creationId xmlns:p14="http://schemas.microsoft.com/office/powerpoint/2010/main" val="353433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5262979"/>
          </a:xfrm>
          <a:prstGeom prst="rect">
            <a:avLst/>
          </a:prstGeom>
          <a:noFill/>
        </p:spPr>
        <p:txBody>
          <a:bodyPr wrap="square" rtlCol="0">
            <a:spAutoFit/>
          </a:bodyPr>
          <a:lstStyle/>
          <a:p>
            <a:r>
              <a:rPr lang="en-US" sz="2400" dirty="0" smtClean="0"/>
              <a:t>VI. </a:t>
            </a:r>
            <a:r>
              <a:rPr lang="en-US" sz="2400" dirty="0"/>
              <a:t>EMBRACING BIBLICAL </a:t>
            </a:r>
            <a:r>
              <a:rPr lang="en-US" sz="2400" dirty="0" smtClean="0"/>
              <a:t>METHODS: COMMUNICATION</a:t>
            </a:r>
            <a:endParaRPr lang="en-US" sz="2400" dirty="0"/>
          </a:p>
          <a:p>
            <a:r>
              <a:rPr lang="en-US" sz="2400" dirty="0"/>
              <a:t> </a:t>
            </a:r>
          </a:p>
          <a:p>
            <a:r>
              <a:rPr lang="en-US" sz="2400" dirty="0"/>
              <a:t>	Communication must be a two way street. </a:t>
            </a:r>
            <a:endParaRPr lang="en-US" sz="2400" dirty="0" smtClean="0"/>
          </a:p>
          <a:p>
            <a:r>
              <a:rPr lang="en-US" sz="2400" dirty="0"/>
              <a:t>	</a:t>
            </a:r>
            <a:r>
              <a:rPr lang="en-US" sz="2400" dirty="0" smtClean="0"/>
              <a:t>The </a:t>
            </a:r>
            <a:r>
              <a:rPr lang="en-US" sz="2400" dirty="0"/>
              <a:t>ability to express ourselves is only half of communication. The other half is listening. Listen to Proverbs 18:2: </a:t>
            </a:r>
            <a:r>
              <a:rPr lang="en-US" sz="2400" i="1" dirty="0"/>
              <a:t>“A fool takes no pleasure in understanding, but only in expressing his opinion.”</a:t>
            </a:r>
            <a:endParaRPr lang="en-US" sz="2400" dirty="0"/>
          </a:p>
          <a:p>
            <a:r>
              <a:rPr lang="en-US" sz="2400" dirty="0" smtClean="0"/>
              <a:t>	Or </a:t>
            </a:r>
            <a:r>
              <a:rPr lang="en-US" sz="2400" dirty="0"/>
              <a:t>Proverbs 18:13: </a:t>
            </a:r>
            <a:r>
              <a:rPr lang="en-US" sz="2400" i="1" dirty="0"/>
              <a:t>“If one gives an answer before he hears, it is his folly and shame.”</a:t>
            </a:r>
            <a:r>
              <a:rPr lang="en-US" sz="2400" dirty="0"/>
              <a:t> </a:t>
            </a:r>
          </a:p>
          <a:p>
            <a:r>
              <a:rPr lang="en-US" sz="2400" dirty="0"/>
              <a:t>	One of the exercises I use to prepare couples for marriage is the wish list. </a:t>
            </a:r>
            <a:endParaRPr lang="en-US" sz="2400" dirty="0" smtClean="0"/>
          </a:p>
          <a:p>
            <a:r>
              <a:rPr lang="en-US" sz="2400" dirty="0"/>
              <a:t>	</a:t>
            </a:r>
            <a:r>
              <a:rPr lang="en-US" sz="2400" dirty="0" smtClean="0"/>
              <a:t>One </a:t>
            </a:r>
            <a:r>
              <a:rPr lang="en-US" sz="2400" dirty="0"/>
              <a:t>must express an honest wish regarding some change the other should make, and the other must then repeat back what they heard until the first is convinced that they have been heard and understood</a:t>
            </a:r>
            <a:r>
              <a:rPr lang="en-US" sz="2400" dirty="0" smtClean="0"/>
              <a:t>.</a:t>
            </a:r>
          </a:p>
          <a:p>
            <a:r>
              <a:rPr lang="en-US" sz="2400" dirty="0"/>
              <a:t>	</a:t>
            </a:r>
            <a:r>
              <a:rPr lang="en-US" sz="2400" dirty="0" smtClean="0"/>
              <a:t>Many </a:t>
            </a:r>
            <a:r>
              <a:rPr lang="en-US" sz="2400" dirty="0"/>
              <a:t>people are dying for someone to listen, dying to be heard.  </a:t>
            </a:r>
          </a:p>
        </p:txBody>
      </p:sp>
    </p:spTree>
    <p:extLst>
      <p:ext uri="{BB962C8B-B14F-4D97-AF65-F5344CB8AC3E}">
        <p14:creationId xmlns:p14="http://schemas.microsoft.com/office/powerpoint/2010/main" val="202391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6001643"/>
          </a:xfrm>
          <a:prstGeom prst="rect">
            <a:avLst/>
          </a:prstGeom>
          <a:noFill/>
        </p:spPr>
        <p:txBody>
          <a:bodyPr wrap="square" rtlCol="0">
            <a:spAutoFit/>
          </a:bodyPr>
          <a:lstStyle/>
          <a:p>
            <a:r>
              <a:rPr lang="en-US" sz="2400" dirty="0" smtClean="0"/>
              <a:t>VI. </a:t>
            </a:r>
            <a:r>
              <a:rPr lang="en-US" sz="2400" dirty="0"/>
              <a:t>EMBRACING BIBLICAL </a:t>
            </a:r>
            <a:r>
              <a:rPr lang="en-US" sz="2400" dirty="0" smtClean="0"/>
              <a:t>METHODS: COMMUNICATION</a:t>
            </a:r>
            <a:endParaRPr lang="en-US" sz="2400" dirty="0"/>
          </a:p>
          <a:p>
            <a:r>
              <a:rPr lang="en-US" sz="2400" dirty="0"/>
              <a:t> </a:t>
            </a:r>
          </a:p>
          <a:p>
            <a:r>
              <a:rPr lang="en-US" sz="2400" dirty="0"/>
              <a:t>	And so we must take the time to patiently listen to our children. That is the first part of communication. </a:t>
            </a:r>
            <a:endParaRPr lang="en-US" sz="2400" dirty="0" smtClean="0"/>
          </a:p>
          <a:p>
            <a:r>
              <a:rPr lang="en-US" sz="2400" dirty="0"/>
              <a:t>	</a:t>
            </a:r>
            <a:r>
              <a:rPr lang="en-US" sz="2400" dirty="0" smtClean="0"/>
              <a:t>Tripp </a:t>
            </a:r>
            <a:r>
              <a:rPr lang="en-US" sz="2400" dirty="0"/>
              <a:t>writes: “The finest art of communication is not learning how to express your thoughts. It is learning how to draw out the thoughts of another. Your objective in communication must be to understand your child, not simply to have your child understand you. Many parents never learn these skills. They never discover how to help their children articulate their thoughts and feelings.” (73) </a:t>
            </a:r>
          </a:p>
          <a:p>
            <a:r>
              <a:rPr lang="en-US" sz="2400" dirty="0"/>
              <a:t>	And this can be very difficult. Most little children do a lot of talking. </a:t>
            </a:r>
            <a:endParaRPr lang="en-US" sz="2400" dirty="0" smtClean="0"/>
          </a:p>
          <a:p>
            <a:r>
              <a:rPr lang="en-US" sz="2400" dirty="0" smtClean="0"/>
              <a:t>	One </a:t>
            </a:r>
            <a:r>
              <a:rPr lang="en-US" sz="2400" dirty="0"/>
              <a:t>of my favorite memories from that time was bicycling around with my three children. The older two were on their own bikes and the youngest was on a bike seat behind me. And they all were talking to me at the same time.  </a:t>
            </a:r>
            <a:endParaRPr lang="en-US" sz="2400" dirty="0" smtClean="0"/>
          </a:p>
          <a:p>
            <a:r>
              <a:rPr lang="en-US" sz="2400" dirty="0"/>
              <a:t>	</a:t>
            </a:r>
            <a:r>
              <a:rPr lang="en-US" sz="2400" dirty="0" smtClean="0"/>
              <a:t>They </a:t>
            </a:r>
            <a:r>
              <a:rPr lang="en-US" sz="2400" dirty="0"/>
              <a:t>all said, “Dad!” in unison, vying for my attention.</a:t>
            </a:r>
          </a:p>
        </p:txBody>
      </p:sp>
    </p:spTree>
    <p:extLst>
      <p:ext uri="{BB962C8B-B14F-4D97-AF65-F5344CB8AC3E}">
        <p14:creationId xmlns:p14="http://schemas.microsoft.com/office/powerpoint/2010/main" val="217585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3046988"/>
          </a:xfrm>
          <a:prstGeom prst="rect">
            <a:avLst/>
          </a:prstGeom>
          <a:noFill/>
        </p:spPr>
        <p:txBody>
          <a:bodyPr wrap="square" rtlCol="0">
            <a:spAutoFit/>
          </a:bodyPr>
          <a:lstStyle/>
          <a:p>
            <a:r>
              <a:rPr lang="en-US" sz="2400" dirty="0" smtClean="0"/>
              <a:t>VI. </a:t>
            </a:r>
            <a:r>
              <a:rPr lang="en-US" sz="2400" dirty="0"/>
              <a:t>EMBRACING BIBLICAL </a:t>
            </a:r>
            <a:r>
              <a:rPr lang="en-US" sz="2400" dirty="0" smtClean="0"/>
              <a:t>METHODS: COMMUNICATION</a:t>
            </a:r>
            <a:endParaRPr lang="en-US" sz="2400" dirty="0"/>
          </a:p>
          <a:p>
            <a:r>
              <a:rPr lang="en-US" sz="2400" dirty="0"/>
              <a:t> </a:t>
            </a:r>
          </a:p>
          <a:p>
            <a:r>
              <a:rPr lang="en-US" sz="2400" dirty="0"/>
              <a:t>	And if we neglect that conversation, if we constantly respond with a distracted “Uh-huh,” children understand that were not really interested in what they think or feel. </a:t>
            </a:r>
            <a:endParaRPr lang="en-US" sz="2400" dirty="0" smtClean="0"/>
          </a:p>
          <a:p>
            <a:r>
              <a:rPr lang="en-US" sz="2400" dirty="0"/>
              <a:t>	</a:t>
            </a:r>
            <a:r>
              <a:rPr lang="en-US" sz="2400" dirty="0" smtClean="0"/>
              <a:t>“</a:t>
            </a:r>
            <a:r>
              <a:rPr lang="en-US" sz="2400" dirty="0"/>
              <a:t>They learn that a ‘good talk’ for us is a ‘good listen’ for them. And when they get older, it all turns around. Parents wish their teens would talk to them, but they have long since stopped trying</a:t>
            </a:r>
            <a:r>
              <a:rPr lang="en-US" sz="2400" dirty="0" smtClean="0"/>
              <a:t>.”  </a:t>
            </a:r>
            <a:endParaRPr lang="en-US" sz="2400" dirty="0"/>
          </a:p>
        </p:txBody>
      </p:sp>
    </p:spTree>
    <p:extLst>
      <p:ext uri="{BB962C8B-B14F-4D97-AF65-F5344CB8AC3E}">
        <p14:creationId xmlns:p14="http://schemas.microsoft.com/office/powerpoint/2010/main" val="81000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0999"/>
            <a:ext cx="12192000" cy="6096001"/>
          </a:xfrm>
          <a:prstGeom prst="rect">
            <a:avLst/>
          </a:prstGeom>
        </p:spPr>
      </p:pic>
    </p:spTree>
    <p:extLst>
      <p:ext uri="{BB962C8B-B14F-4D97-AF65-F5344CB8AC3E}">
        <p14:creationId xmlns:p14="http://schemas.microsoft.com/office/powerpoint/2010/main" val="261365383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524315"/>
          </a:xfrm>
          <a:prstGeom prst="rect">
            <a:avLst/>
          </a:prstGeom>
          <a:noFill/>
        </p:spPr>
        <p:txBody>
          <a:bodyPr wrap="square" rtlCol="0">
            <a:spAutoFit/>
          </a:bodyPr>
          <a:lstStyle/>
          <a:p>
            <a:r>
              <a:rPr lang="en-US" sz="2400" dirty="0" smtClean="0"/>
              <a:t>VI. </a:t>
            </a:r>
            <a:r>
              <a:rPr lang="en-US" sz="2400" dirty="0"/>
              <a:t>EMBRACING BIBLICAL </a:t>
            </a:r>
            <a:r>
              <a:rPr lang="en-US" sz="2400" dirty="0" smtClean="0"/>
              <a:t>METHODS: COMMUNICATION</a:t>
            </a:r>
            <a:endParaRPr lang="en-US" sz="2400" dirty="0"/>
          </a:p>
          <a:p>
            <a:r>
              <a:rPr lang="en-US" sz="2400" dirty="0"/>
              <a:t> </a:t>
            </a:r>
          </a:p>
          <a:p>
            <a:r>
              <a:rPr lang="en-US" sz="2400" dirty="0"/>
              <a:t>	</a:t>
            </a:r>
            <a:r>
              <a:rPr lang="en-US" sz="2400" dirty="0" smtClean="0"/>
              <a:t>FOCUS </a:t>
            </a:r>
            <a:r>
              <a:rPr lang="en-US" sz="2400" dirty="0"/>
              <a:t>ON UNDERSTANDING</a:t>
            </a:r>
          </a:p>
          <a:p>
            <a:r>
              <a:rPr lang="en-US" sz="2400" dirty="0"/>
              <a:t> </a:t>
            </a:r>
          </a:p>
          <a:p>
            <a:r>
              <a:rPr lang="en-US" sz="2400" dirty="0"/>
              <a:t>	Our first goal in communication, then, is not to tell our children what we think or how we feel about their actions, but to understand what is going on inside them: that which prompted their actions.  </a:t>
            </a:r>
            <a:endParaRPr lang="en-US" sz="2400" dirty="0" smtClean="0"/>
          </a:p>
          <a:p>
            <a:r>
              <a:rPr lang="en-US" sz="2400" dirty="0"/>
              <a:t>	</a:t>
            </a:r>
            <a:r>
              <a:rPr lang="en-US" sz="2400" dirty="0" smtClean="0"/>
              <a:t>Jesus </a:t>
            </a:r>
            <a:r>
              <a:rPr lang="en-US" sz="2400" dirty="0"/>
              <a:t>said in Matthew 12:34 that it is out of the abundance of the heart that the mouth speaks. </a:t>
            </a:r>
            <a:endParaRPr lang="en-US" sz="2400" dirty="0" smtClean="0"/>
          </a:p>
          <a:p>
            <a:r>
              <a:rPr lang="en-US" sz="2400" dirty="0"/>
              <a:t>	</a:t>
            </a:r>
            <a:r>
              <a:rPr lang="en-US" sz="2400" dirty="0" smtClean="0"/>
              <a:t>So </a:t>
            </a:r>
            <a:r>
              <a:rPr lang="en-US" sz="2400" dirty="0"/>
              <a:t>we must engage our child in order to understand what’s going on inside. </a:t>
            </a:r>
            <a:r>
              <a:rPr lang="en-US" sz="2400" dirty="0" smtClean="0"/>
              <a:t>We </a:t>
            </a:r>
            <a:r>
              <a:rPr lang="en-US" sz="2400" dirty="0"/>
              <a:t>need to peel back beneath the behavior to expose the inner world of the child.  </a:t>
            </a:r>
          </a:p>
        </p:txBody>
      </p:sp>
    </p:spTree>
    <p:extLst>
      <p:ext uri="{BB962C8B-B14F-4D97-AF65-F5344CB8AC3E}">
        <p14:creationId xmlns:p14="http://schemas.microsoft.com/office/powerpoint/2010/main" val="302557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3785652"/>
          </a:xfrm>
          <a:prstGeom prst="rect">
            <a:avLst/>
          </a:prstGeom>
          <a:noFill/>
        </p:spPr>
        <p:txBody>
          <a:bodyPr wrap="square" rtlCol="0">
            <a:spAutoFit/>
          </a:bodyPr>
          <a:lstStyle/>
          <a:p>
            <a:r>
              <a:rPr lang="en-US" sz="2400" dirty="0" smtClean="0"/>
              <a:t>VI. </a:t>
            </a:r>
            <a:r>
              <a:rPr lang="en-US" sz="2400" dirty="0"/>
              <a:t>EMBRACING BIBLICAL </a:t>
            </a:r>
            <a:r>
              <a:rPr lang="en-US" sz="2400" dirty="0" smtClean="0"/>
              <a:t>METHODS: COMMUNICATION</a:t>
            </a:r>
            <a:endParaRPr lang="en-US" sz="2400" dirty="0"/>
          </a:p>
          <a:p>
            <a:r>
              <a:rPr lang="en-US" sz="2400" dirty="0"/>
              <a:t> </a:t>
            </a:r>
          </a:p>
          <a:p>
            <a:r>
              <a:rPr lang="en-US" sz="2400" dirty="0"/>
              <a:t>	Tripp tells of a long conversation between a parent and his child who doesn’t want to wear his new sneakers. </a:t>
            </a:r>
            <a:endParaRPr lang="en-US" sz="2400" dirty="0" smtClean="0"/>
          </a:p>
          <a:p>
            <a:r>
              <a:rPr lang="en-US" sz="2400" dirty="0"/>
              <a:t>	</a:t>
            </a:r>
            <a:r>
              <a:rPr lang="en-US" sz="2400" dirty="0" smtClean="0"/>
              <a:t>The </a:t>
            </a:r>
            <a:r>
              <a:rPr lang="en-US" sz="2400" dirty="0"/>
              <a:t>reason is because another student just got the same shoes and was ridiculed because they were last year’s model. </a:t>
            </a:r>
            <a:endParaRPr lang="en-US" sz="2400" dirty="0" smtClean="0"/>
          </a:p>
          <a:p>
            <a:r>
              <a:rPr lang="en-US" sz="2400" dirty="0"/>
              <a:t>	</a:t>
            </a:r>
            <a:r>
              <a:rPr lang="en-US" sz="2400" dirty="0" smtClean="0"/>
              <a:t>It </a:t>
            </a:r>
            <a:r>
              <a:rPr lang="en-US" sz="2400" dirty="0"/>
              <a:t>takes gentle probing to discover the hidden reason behind this seemingly inexplicable behavior. </a:t>
            </a:r>
            <a:endParaRPr lang="en-US" sz="2400" dirty="0" smtClean="0"/>
          </a:p>
          <a:p>
            <a:r>
              <a:rPr lang="en-US" sz="2400" dirty="0"/>
              <a:t>	</a:t>
            </a:r>
            <a:r>
              <a:rPr lang="en-US" sz="2400" dirty="0" smtClean="0"/>
              <a:t>There </a:t>
            </a:r>
            <a:r>
              <a:rPr lang="en-US" sz="2400" dirty="0"/>
              <a:t>usually is a reason, and in this case it was the fear of disapproval.  </a:t>
            </a:r>
          </a:p>
        </p:txBody>
      </p:sp>
    </p:spTree>
    <p:extLst>
      <p:ext uri="{BB962C8B-B14F-4D97-AF65-F5344CB8AC3E}">
        <p14:creationId xmlns:p14="http://schemas.microsoft.com/office/powerpoint/2010/main" val="95105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154984"/>
          </a:xfrm>
          <a:prstGeom prst="rect">
            <a:avLst/>
          </a:prstGeom>
          <a:noFill/>
        </p:spPr>
        <p:txBody>
          <a:bodyPr wrap="square" rtlCol="0">
            <a:spAutoFit/>
          </a:bodyPr>
          <a:lstStyle/>
          <a:p>
            <a:r>
              <a:rPr lang="en-US" sz="2400" dirty="0" smtClean="0"/>
              <a:t>VI. </a:t>
            </a:r>
            <a:r>
              <a:rPr lang="en-US" sz="2400" dirty="0"/>
              <a:t>EMBRACING BIBLICAL </a:t>
            </a:r>
            <a:r>
              <a:rPr lang="en-US" sz="2400" dirty="0" smtClean="0"/>
              <a:t>METHODS: COMMUNICATION</a:t>
            </a:r>
            <a:endParaRPr lang="en-US" sz="2400" dirty="0"/>
          </a:p>
          <a:p>
            <a:r>
              <a:rPr lang="en-US" sz="2400" dirty="0"/>
              <a:t> </a:t>
            </a:r>
          </a:p>
          <a:p>
            <a:r>
              <a:rPr lang="en-US" sz="2400" dirty="0"/>
              <a:t>	So our communication objectives are three in number:</a:t>
            </a:r>
          </a:p>
          <a:p>
            <a:r>
              <a:rPr lang="en-US" sz="2400" dirty="0"/>
              <a:t>	1.  First, understand that the behavior you see is a reflection of, or even a window to, the abundance of his heart.</a:t>
            </a:r>
          </a:p>
          <a:p>
            <a:r>
              <a:rPr lang="en-US" sz="2400" dirty="0"/>
              <a:t>	2.  Second, you really want to understand the specific content of the abundance of his heart.</a:t>
            </a:r>
          </a:p>
          <a:p>
            <a:r>
              <a:rPr lang="en-US" sz="2400" dirty="0"/>
              <a:t>	3.  Third, the internal issues of the heart are of greater import than the specifics of behavior, since they drive behavior.  </a:t>
            </a:r>
          </a:p>
          <a:p>
            <a:r>
              <a:rPr lang="en-US" sz="2400" dirty="0"/>
              <a:t>	This will enable us as parents to know what aspects of the life-giving message of the gospel are appropriate for this conversation.</a:t>
            </a:r>
          </a:p>
        </p:txBody>
      </p:sp>
    </p:spTree>
    <p:extLst>
      <p:ext uri="{BB962C8B-B14F-4D97-AF65-F5344CB8AC3E}">
        <p14:creationId xmlns:p14="http://schemas.microsoft.com/office/powerpoint/2010/main" val="60267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154984"/>
          </a:xfrm>
          <a:prstGeom prst="rect">
            <a:avLst/>
          </a:prstGeom>
          <a:noFill/>
        </p:spPr>
        <p:txBody>
          <a:bodyPr wrap="square" rtlCol="0">
            <a:spAutoFit/>
          </a:bodyPr>
          <a:lstStyle/>
          <a:p>
            <a:r>
              <a:rPr lang="en-US" sz="2400" dirty="0"/>
              <a:t>VI. EMBRACING BIBLICAL METHODS: COMMUNICATION</a:t>
            </a:r>
          </a:p>
          <a:p>
            <a:r>
              <a:rPr lang="en-US" sz="2400" dirty="0"/>
              <a:t> </a:t>
            </a:r>
          </a:p>
          <a:p>
            <a:r>
              <a:rPr lang="en-US" sz="2400" dirty="0"/>
              <a:t>	In order to get beyond the behavior and understand the heart, there are certain communication skills which parents must acquire: </a:t>
            </a:r>
            <a:endParaRPr lang="en-US" sz="2400" dirty="0" smtClean="0"/>
          </a:p>
          <a:p>
            <a:r>
              <a:rPr lang="en-US" sz="2400" dirty="0"/>
              <a:t>	</a:t>
            </a:r>
            <a:r>
              <a:rPr lang="en-US" sz="2400" dirty="0" smtClean="0"/>
              <a:t>-helping </a:t>
            </a:r>
            <a:r>
              <a:rPr lang="en-US" sz="2400" dirty="0"/>
              <a:t>children to express themselves, </a:t>
            </a:r>
            <a:endParaRPr lang="en-US" sz="2400" dirty="0" smtClean="0"/>
          </a:p>
          <a:p>
            <a:r>
              <a:rPr lang="en-US" sz="2400" dirty="0"/>
              <a:t>	</a:t>
            </a:r>
            <a:r>
              <a:rPr lang="en-US" sz="2400" dirty="0" smtClean="0"/>
              <a:t>-facilitating </a:t>
            </a:r>
            <a:r>
              <a:rPr lang="en-US" sz="2400" dirty="0"/>
              <a:t>conversation, and </a:t>
            </a:r>
            <a:endParaRPr lang="en-US" sz="2400" dirty="0" smtClean="0"/>
          </a:p>
          <a:p>
            <a:r>
              <a:rPr lang="en-US" sz="2400" dirty="0"/>
              <a:t>	</a:t>
            </a:r>
            <a:r>
              <a:rPr lang="en-US" sz="2400" dirty="0" smtClean="0"/>
              <a:t>-knowing </a:t>
            </a:r>
            <a:r>
              <a:rPr lang="en-US" sz="2400" dirty="0"/>
              <a:t>how to comprehend their behavior and words. </a:t>
            </a:r>
            <a:endParaRPr lang="en-US" sz="2400" dirty="0" smtClean="0"/>
          </a:p>
          <a:p>
            <a:r>
              <a:rPr lang="en-US" sz="2400" dirty="0"/>
              <a:t>	</a:t>
            </a:r>
            <a:r>
              <a:rPr lang="en-US" sz="2400" dirty="0" smtClean="0"/>
              <a:t>Proverbs </a:t>
            </a:r>
            <a:r>
              <a:rPr lang="en-US" sz="2400" dirty="0"/>
              <a:t>20:5 states: </a:t>
            </a:r>
            <a:r>
              <a:rPr lang="en-US" sz="2400" i="1" dirty="0"/>
              <a:t>“The purpose in a man’s heart is like deep water, but a man of understanding will draw it out.”</a:t>
            </a:r>
            <a:r>
              <a:rPr lang="en-US" sz="2400" dirty="0"/>
              <a:t> </a:t>
            </a:r>
            <a:endParaRPr lang="en-US" sz="2400" dirty="0" smtClean="0"/>
          </a:p>
          <a:p>
            <a:r>
              <a:rPr lang="en-US" sz="2400" dirty="0"/>
              <a:t>	</a:t>
            </a:r>
            <a:r>
              <a:rPr lang="en-US" sz="2400" dirty="0" smtClean="0"/>
              <a:t>As </a:t>
            </a:r>
            <a:r>
              <a:rPr lang="en-US" sz="2400" dirty="0"/>
              <a:t>parents, as mothers and fathers, we want to be able to draw those purposes out of our children’s hearts.  </a:t>
            </a:r>
          </a:p>
        </p:txBody>
      </p:sp>
    </p:spTree>
    <p:extLst>
      <p:ext uri="{BB962C8B-B14F-4D97-AF65-F5344CB8AC3E}">
        <p14:creationId xmlns:p14="http://schemas.microsoft.com/office/powerpoint/2010/main" val="144060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01" y="437882"/>
            <a:ext cx="10972800" cy="4524315"/>
          </a:xfrm>
          <a:prstGeom prst="rect">
            <a:avLst/>
          </a:prstGeom>
          <a:noFill/>
        </p:spPr>
        <p:txBody>
          <a:bodyPr wrap="square" rtlCol="0">
            <a:spAutoFit/>
          </a:bodyPr>
          <a:lstStyle/>
          <a:p>
            <a:r>
              <a:rPr lang="en-US" sz="2400" dirty="0"/>
              <a:t>VI. EMBRACING BIBLICAL METHODS: COMMUNICATION</a:t>
            </a:r>
          </a:p>
          <a:p>
            <a:r>
              <a:rPr lang="en-US" sz="2400" dirty="0"/>
              <a:t> </a:t>
            </a:r>
          </a:p>
          <a:p>
            <a:r>
              <a:rPr lang="en-US" sz="2400" dirty="0"/>
              <a:t>	There can be no better model and example of this than the incarnation of our Lord Jesus Christ. </a:t>
            </a:r>
            <a:endParaRPr lang="en-US" sz="2400" dirty="0" smtClean="0"/>
          </a:p>
          <a:p>
            <a:r>
              <a:rPr lang="en-US" sz="2400" dirty="0"/>
              <a:t>	</a:t>
            </a:r>
            <a:r>
              <a:rPr lang="en-US" sz="2400" dirty="0" smtClean="0"/>
              <a:t>The </a:t>
            </a:r>
            <a:r>
              <a:rPr lang="en-US" sz="2400" dirty="0"/>
              <a:t>Son of God put on our flesh and dwelt in our midst. </a:t>
            </a:r>
            <a:endParaRPr lang="en-US" sz="2400" dirty="0" smtClean="0"/>
          </a:p>
          <a:p>
            <a:r>
              <a:rPr lang="en-US" sz="2400" dirty="0"/>
              <a:t>	</a:t>
            </a:r>
            <a:r>
              <a:rPr lang="en-US" sz="2400" dirty="0" smtClean="0"/>
              <a:t>He </a:t>
            </a:r>
            <a:r>
              <a:rPr lang="en-US" sz="2400" dirty="0"/>
              <a:t>came to save, but also to share in our weakness and sympathize with us in our need. </a:t>
            </a:r>
            <a:endParaRPr lang="en-US" sz="2400" dirty="0" smtClean="0"/>
          </a:p>
          <a:p>
            <a:r>
              <a:rPr lang="en-US" sz="2400" dirty="0"/>
              <a:t>	</a:t>
            </a:r>
            <a:r>
              <a:rPr lang="en-US" sz="2400" dirty="0" smtClean="0"/>
              <a:t>And </a:t>
            </a:r>
            <a:r>
              <a:rPr lang="en-US" sz="2400" dirty="0"/>
              <a:t>we need to go and enter their world and dwell with our errant children long enough to know them and their need, and meet it with the Gospel. </a:t>
            </a:r>
            <a:endParaRPr lang="en-US" sz="2400" dirty="0" smtClean="0"/>
          </a:p>
          <a:p>
            <a:r>
              <a:rPr lang="en-US" sz="2400" dirty="0"/>
              <a:t>	</a:t>
            </a:r>
            <a:r>
              <a:rPr lang="en-US" sz="2400" dirty="0" smtClean="0"/>
              <a:t>We </a:t>
            </a:r>
            <a:r>
              <a:rPr lang="en-US" sz="2400" dirty="0"/>
              <a:t>can do this easily with our children, for we are sinners as well.  </a:t>
            </a:r>
          </a:p>
          <a:p>
            <a:r>
              <a:rPr lang="en-US" sz="2400" dirty="0"/>
              <a:t>	  </a:t>
            </a:r>
          </a:p>
        </p:txBody>
      </p:sp>
    </p:spTree>
    <p:extLst>
      <p:ext uri="{BB962C8B-B14F-4D97-AF65-F5344CB8AC3E}">
        <p14:creationId xmlns:p14="http://schemas.microsoft.com/office/powerpoint/2010/main" val="329614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8961</TotalTime>
  <Words>537</Words>
  <Application>Microsoft Office PowerPoint</Application>
  <PresentationFormat>Widescreen</PresentationFormat>
  <Paragraphs>670</Paragraphs>
  <Slides>118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118</vt:i4>
      </vt:variant>
    </vt:vector>
  </HeadingPairs>
  <TitlesOfParts>
    <vt:vector size="121" baseType="lpstr">
      <vt:lpstr>Century Gothic</vt:lpstr>
      <vt:lpstr>Wingdings 3</vt:lpstr>
      <vt:lpstr>Slice</vt:lpstr>
      <vt:lpstr>PowerPoint Presentation</vt:lpstr>
      <vt:lpstr>SHEPHERDING A  CHILD’S HEART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Church Membership</dc:title>
  <dc:creator>Brian Janssen</dc:creator>
  <cp:lastModifiedBy>Brian Janssen</cp:lastModifiedBy>
  <cp:revision>31</cp:revision>
  <dcterms:created xsi:type="dcterms:W3CDTF">2019-01-08T00:29:53Z</dcterms:created>
  <dcterms:modified xsi:type="dcterms:W3CDTF">2021-06-25T14:45:51Z</dcterms:modified>
</cp:coreProperties>
</file>